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7" r:id="rId1"/>
  </p:sldMasterIdLst>
  <p:sldIdLst>
    <p:sldId id="256" r:id="rId2"/>
    <p:sldId id="402" r:id="rId3"/>
    <p:sldId id="403" r:id="rId4"/>
    <p:sldId id="404" r:id="rId5"/>
    <p:sldId id="405" r:id="rId6"/>
    <p:sldId id="406" r:id="rId7"/>
    <p:sldId id="335" r:id="rId8"/>
    <p:sldId id="392" r:id="rId9"/>
    <p:sldId id="257" r:id="rId10"/>
    <p:sldId id="399" r:id="rId11"/>
    <p:sldId id="261" r:id="rId12"/>
    <p:sldId id="375" r:id="rId13"/>
    <p:sldId id="374" r:id="rId14"/>
    <p:sldId id="367" r:id="rId15"/>
    <p:sldId id="368" r:id="rId16"/>
    <p:sldId id="272" r:id="rId17"/>
    <p:sldId id="263" r:id="rId18"/>
    <p:sldId id="393" r:id="rId19"/>
    <p:sldId id="267" r:id="rId20"/>
    <p:sldId id="394" r:id="rId21"/>
    <p:sldId id="269" r:id="rId22"/>
    <p:sldId id="333" r:id="rId23"/>
    <p:sldId id="377" r:id="rId24"/>
    <p:sldId id="378" r:id="rId25"/>
    <p:sldId id="270" r:id="rId26"/>
    <p:sldId id="395" r:id="rId27"/>
    <p:sldId id="379" r:id="rId28"/>
    <p:sldId id="345" r:id="rId29"/>
    <p:sldId id="380" r:id="rId30"/>
    <p:sldId id="348" r:id="rId31"/>
    <p:sldId id="381" r:id="rId32"/>
    <p:sldId id="382" r:id="rId33"/>
    <p:sldId id="275" r:id="rId34"/>
    <p:sldId id="383" r:id="rId35"/>
    <p:sldId id="276" r:id="rId36"/>
    <p:sldId id="278" r:id="rId37"/>
    <p:sldId id="384" r:id="rId38"/>
    <p:sldId id="277" r:id="rId39"/>
    <p:sldId id="279" r:id="rId40"/>
    <p:sldId id="285" r:id="rId41"/>
    <p:sldId id="286" r:id="rId42"/>
    <p:sldId id="287" r:id="rId43"/>
    <p:sldId id="355" r:id="rId44"/>
    <p:sldId id="288" r:id="rId45"/>
    <p:sldId id="354" r:id="rId46"/>
    <p:sldId id="295" r:id="rId47"/>
    <p:sldId id="386" r:id="rId48"/>
    <p:sldId id="291" r:id="rId49"/>
    <p:sldId id="296" r:id="rId50"/>
    <p:sldId id="341" r:id="rId51"/>
    <p:sldId id="343" r:id="rId52"/>
    <p:sldId id="336" r:id="rId53"/>
    <p:sldId id="321" r:id="rId54"/>
    <p:sldId id="322" r:id="rId55"/>
    <p:sldId id="389" r:id="rId56"/>
    <p:sldId id="400" r:id="rId57"/>
    <p:sldId id="297" r:id="rId58"/>
    <p:sldId id="300" r:id="rId59"/>
    <p:sldId id="330" r:id="rId60"/>
    <p:sldId id="306" r:id="rId61"/>
    <p:sldId id="329" r:id="rId62"/>
    <p:sldId id="307" r:id="rId63"/>
    <p:sldId id="397" r:id="rId64"/>
    <p:sldId id="398" r:id="rId65"/>
    <p:sldId id="317" r:id="rId66"/>
    <p:sldId id="401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6BEE36F-4259-43D5-AFFC-CD90A44A7AB9}">
          <p14:sldIdLst>
            <p14:sldId id="256"/>
            <p14:sldId id="402"/>
            <p14:sldId id="403"/>
            <p14:sldId id="404"/>
            <p14:sldId id="405"/>
            <p14:sldId id="406"/>
            <p14:sldId id="335"/>
            <p14:sldId id="392"/>
            <p14:sldId id="257"/>
            <p14:sldId id="399"/>
            <p14:sldId id="261"/>
            <p14:sldId id="375"/>
            <p14:sldId id="374"/>
            <p14:sldId id="367"/>
            <p14:sldId id="368"/>
            <p14:sldId id="272"/>
            <p14:sldId id="263"/>
            <p14:sldId id="393"/>
            <p14:sldId id="267"/>
            <p14:sldId id="394"/>
            <p14:sldId id="269"/>
            <p14:sldId id="333"/>
            <p14:sldId id="377"/>
            <p14:sldId id="378"/>
            <p14:sldId id="270"/>
            <p14:sldId id="395"/>
            <p14:sldId id="379"/>
            <p14:sldId id="345"/>
            <p14:sldId id="380"/>
            <p14:sldId id="348"/>
            <p14:sldId id="381"/>
            <p14:sldId id="382"/>
            <p14:sldId id="275"/>
            <p14:sldId id="383"/>
            <p14:sldId id="276"/>
            <p14:sldId id="278"/>
            <p14:sldId id="384"/>
            <p14:sldId id="277"/>
            <p14:sldId id="279"/>
            <p14:sldId id="285"/>
            <p14:sldId id="286"/>
            <p14:sldId id="287"/>
            <p14:sldId id="355"/>
            <p14:sldId id="288"/>
            <p14:sldId id="354"/>
            <p14:sldId id="295"/>
            <p14:sldId id="386"/>
            <p14:sldId id="291"/>
            <p14:sldId id="296"/>
            <p14:sldId id="341"/>
            <p14:sldId id="343"/>
            <p14:sldId id="336"/>
            <p14:sldId id="321"/>
            <p14:sldId id="322"/>
            <p14:sldId id="389"/>
            <p14:sldId id="400"/>
            <p14:sldId id="297"/>
            <p14:sldId id="300"/>
            <p14:sldId id="330"/>
            <p14:sldId id="306"/>
            <p14:sldId id="329"/>
            <p14:sldId id="307"/>
            <p14:sldId id="397"/>
            <p14:sldId id="398"/>
            <p14:sldId id="317"/>
            <p14:sldId id="4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702" autoAdjust="0"/>
  </p:normalViewPr>
  <p:slideViewPr>
    <p:cSldViewPr snapToGrid="0">
      <p:cViewPr varScale="1">
        <p:scale>
          <a:sx n="92" d="100"/>
          <a:sy n="92" d="100"/>
        </p:scale>
        <p:origin x="331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5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Browning" userId="6079625b170667b3" providerId="LiveId" clId="{CD424BC5-AED8-47AE-B200-930A5D21CF71}"/>
    <pc:docChg chg="custSel addSld delSld modSld modSection">
      <pc:chgData name="Eric Browning" userId="6079625b170667b3" providerId="LiveId" clId="{CD424BC5-AED8-47AE-B200-930A5D21CF71}" dt="2026-07-31T17:03:41.942" v="247" actId="2696"/>
      <pc:docMkLst>
        <pc:docMk/>
      </pc:docMkLst>
      <pc:sldChg chg="modSp mod">
        <pc:chgData name="Eric Browning" userId="6079625b170667b3" providerId="LiveId" clId="{CD424BC5-AED8-47AE-B200-930A5D21CF71}" dt="2026-07-31T15:39:11.098" v="246" actId="20577"/>
        <pc:sldMkLst>
          <pc:docMk/>
          <pc:sldMk cId="838277119" sldId="399"/>
        </pc:sldMkLst>
        <pc:spChg chg="mod">
          <ac:chgData name="Eric Browning" userId="6079625b170667b3" providerId="LiveId" clId="{CD424BC5-AED8-47AE-B200-930A5D21CF71}" dt="2026-07-31T15:39:11.098" v="246" actId="20577"/>
          <ac:spMkLst>
            <pc:docMk/>
            <pc:sldMk cId="838277119" sldId="399"/>
            <ac:spMk id="3" creationId="{FDC81AFA-5282-45A1-5787-6BA96E74B140}"/>
          </ac:spMkLst>
        </pc:spChg>
      </pc:sldChg>
      <pc:sldChg chg="modSp mod">
        <pc:chgData name="Eric Browning" userId="6079625b170667b3" providerId="LiveId" clId="{CD424BC5-AED8-47AE-B200-930A5D21CF71}" dt="2026-07-31T15:34:03.211" v="179" actId="20577"/>
        <pc:sldMkLst>
          <pc:docMk/>
          <pc:sldMk cId="2475907572" sldId="402"/>
        </pc:sldMkLst>
        <pc:spChg chg="mod">
          <ac:chgData name="Eric Browning" userId="6079625b170667b3" providerId="LiveId" clId="{CD424BC5-AED8-47AE-B200-930A5D21CF71}" dt="2026-07-31T15:34:03.211" v="179" actId="20577"/>
          <ac:spMkLst>
            <pc:docMk/>
            <pc:sldMk cId="2475907572" sldId="402"/>
            <ac:spMk id="3" creationId="{83524EC2-619A-B289-4FD7-B6060AE67C1B}"/>
          </ac:spMkLst>
        </pc:spChg>
      </pc:sldChg>
      <pc:sldChg chg="modSp mod">
        <pc:chgData name="Eric Browning" userId="6079625b170667b3" providerId="LiveId" clId="{CD424BC5-AED8-47AE-B200-930A5D21CF71}" dt="2026-07-31T15:30:54.986" v="109" actId="14100"/>
        <pc:sldMkLst>
          <pc:docMk/>
          <pc:sldMk cId="519382312" sldId="406"/>
        </pc:sldMkLst>
        <pc:picChg chg="mod modCrop">
          <ac:chgData name="Eric Browning" userId="6079625b170667b3" providerId="LiveId" clId="{CD424BC5-AED8-47AE-B200-930A5D21CF71}" dt="2026-07-31T15:30:54.986" v="109" actId="14100"/>
          <ac:picMkLst>
            <pc:docMk/>
            <pc:sldMk cId="519382312" sldId="406"/>
            <ac:picMk id="5" creationId="{6802A171-05A4-60E2-F8B2-DB4C0B623CF8}"/>
          </ac:picMkLst>
        </pc:picChg>
      </pc:sldChg>
      <pc:sldChg chg="addSp delSp modSp new del mod">
        <pc:chgData name="Eric Browning" userId="6079625b170667b3" providerId="LiveId" clId="{CD424BC5-AED8-47AE-B200-930A5D21CF71}" dt="2026-07-31T17:03:41.942" v="247" actId="2696"/>
        <pc:sldMkLst>
          <pc:docMk/>
          <pc:sldMk cId="628188344" sldId="407"/>
        </pc:sldMkLst>
        <pc:spChg chg="del">
          <ac:chgData name="Eric Browning" userId="6079625b170667b3" providerId="LiveId" clId="{CD424BC5-AED8-47AE-B200-930A5D21CF71}" dt="2026-07-31T15:20:29.714" v="20"/>
          <ac:spMkLst>
            <pc:docMk/>
            <pc:sldMk cId="628188344" sldId="407"/>
            <ac:spMk id="3" creationId="{A5877A7C-E3DA-087A-5750-23BBA9A6D28F}"/>
          </ac:spMkLst>
        </pc:spChg>
        <pc:picChg chg="add mod">
          <ac:chgData name="Eric Browning" userId="6079625b170667b3" providerId="LiveId" clId="{CD424BC5-AED8-47AE-B200-930A5D21CF71}" dt="2026-07-31T15:20:45.197" v="28" actId="1076"/>
          <ac:picMkLst>
            <pc:docMk/>
            <pc:sldMk cId="628188344" sldId="407"/>
            <ac:picMk id="5" creationId="{9C5466BB-A00E-54A0-E37A-629F349BA762}"/>
          </ac:picMkLst>
        </pc:picChg>
      </pc:sldChg>
      <pc:sldChg chg="del">
        <pc:chgData name="Eric Browning" userId="6079625b170667b3" providerId="LiveId" clId="{CD424BC5-AED8-47AE-B200-930A5D21CF71}" dt="2026-07-31T15:13:31.301" v="0" actId="2696"/>
        <pc:sldMkLst>
          <pc:docMk/>
          <pc:sldMk cId="3892302996" sldId="407"/>
        </pc:sldMkLst>
      </pc:sldChg>
      <pc:sldChg chg="addSp delSp modSp new del mod">
        <pc:chgData name="Eric Browning" userId="6079625b170667b3" providerId="LiveId" clId="{CD424BC5-AED8-47AE-B200-930A5D21CF71}" dt="2026-07-31T15:36:19.339" v="180" actId="2696"/>
        <pc:sldMkLst>
          <pc:docMk/>
          <pc:sldMk cId="1553580401" sldId="408"/>
        </pc:sldMkLst>
        <pc:spChg chg="del">
          <ac:chgData name="Eric Browning" userId="6079625b170667b3" providerId="LiveId" clId="{CD424BC5-AED8-47AE-B200-930A5D21CF71}" dt="2026-07-31T15:24:47.303" v="30"/>
          <ac:spMkLst>
            <pc:docMk/>
            <pc:sldMk cId="1553580401" sldId="408"/>
            <ac:spMk id="3" creationId="{CC9E178E-CF25-2DF1-F985-1B5B5ADB3DFA}"/>
          </ac:spMkLst>
        </pc:spChg>
        <pc:picChg chg="add mod">
          <ac:chgData name="Eric Browning" userId="6079625b170667b3" providerId="LiveId" clId="{CD424BC5-AED8-47AE-B200-930A5D21CF71}" dt="2026-07-31T15:25:11.049" v="64" actId="1076"/>
          <ac:picMkLst>
            <pc:docMk/>
            <pc:sldMk cId="1553580401" sldId="408"/>
            <ac:picMk id="5" creationId="{B540127F-CA42-1C94-AB36-09544CF57E5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0715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656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1653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267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0152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862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896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8918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9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2077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1419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77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eric.browning77@gmail.co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60D02-3F80-4841-9C44-57DD7BCF19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Oral Manifestations of Noonan Syndrome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3DFB57-7FE7-4833-B153-935E3089D9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Eric S. Browning DMD, MS</a:t>
            </a:r>
          </a:p>
          <a:p>
            <a:r>
              <a:rPr lang="en-US" dirty="0"/>
              <a:t>Diplomate, American Board of Periodontology</a:t>
            </a:r>
          </a:p>
        </p:txBody>
      </p:sp>
    </p:spTree>
    <p:extLst>
      <p:ext uri="{BB962C8B-B14F-4D97-AF65-F5344CB8AC3E}">
        <p14:creationId xmlns:p14="http://schemas.microsoft.com/office/powerpoint/2010/main" val="32563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D7E86-87E6-D1C5-555F-A54180DC2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Will Not Be Covered?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81AFA-5282-45A1-5787-6BA96E74B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Sensory Issue Solutions</a:t>
            </a:r>
          </a:p>
          <a:p>
            <a:r>
              <a:rPr lang="en-US" dirty="0"/>
              <a:t>Oral Aversion Solutions</a:t>
            </a:r>
          </a:p>
          <a:p>
            <a:r>
              <a:rPr lang="en-US" dirty="0"/>
              <a:t>Best Handled By An Occupational Therapist or Speech Pathologist</a:t>
            </a:r>
          </a:p>
          <a:p>
            <a:r>
              <a:rPr lang="en-US" dirty="0"/>
              <a:t>Lisa Otto, Occupational Therapist </a:t>
            </a:r>
            <a:r>
              <a:rPr lang="en-US"/>
              <a:t>Speaking Later This </a:t>
            </a:r>
            <a:r>
              <a:rPr lang="en-US" dirty="0"/>
              <a:t>Afternoon</a:t>
            </a:r>
          </a:p>
        </p:txBody>
      </p:sp>
    </p:spTree>
    <p:extLst>
      <p:ext uri="{BB962C8B-B14F-4D97-AF65-F5344CB8AC3E}">
        <p14:creationId xmlns:p14="http://schemas.microsoft.com/office/powerpoint/2010/main" val="838277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32BA7-58B6-4132-A615-C096BDF6E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Common Oral Findings in Noonan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E439F-5B92-43FB-A2EF-7BDED2728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1) Crowded Teeth</a:t>
            </a:r>
          </a:p>
        </p:txBody>
      </p:sp>
    </p:spTree>
    <p:extLst>
      <p:ext uri="{BB962C8B-B14F-4D97-AF65-F5344CB8AC3E}">
        <p14:creationId xmlns:p14="http://schemas.microsoft.com/office/powerpoint/2010/main" val="4133084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A978C-3B58-C924-50D8-8FF37BBBF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Tooth Crowding in Upper Jaw Versus Lower Jaw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0C0F6-247C-EE8D-3105-5B457BDA1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cause of tooth crowding is different in the upper jaw versus lower jaw</a:t>
            </a:r>
          </a:p>
        </p:txBody>
      </p:sp>
    </p:spTree>
    <p:extLst>
      <p:ext uri="{BB962C8B-B14F-4D97-AF65-F5344CB8AC3E}">
        <p14:creationId xmlns:p14="http://schemas.microsoft.com/office/powerpoint/2010/main" val="4215964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72426-5B2C-9529-7BFC-01A8DA512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tend to have crowded teeth in the upper jaw?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36810-9B4C-0B19-262F-5C1528611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2) High (Narrow) Palate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097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B8F5C-F0AA-E12A-C14D-1C615F88F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Palate (Roof of Mouth)</a:t>
            </a:r>
          </a:p>
        </p:txBody>
      </p:sp>
      <p:pic>
        <p:nvPicPr>
          <p:cNvPr id="1026" name="Picture 2" descr="The Palate - Hard Palate - Soft Palate - Uvula - TeachMeAnatomy">
            <a:extLst>
              <a:ext uri="{FF2B5EF4-FFF2-40B4-BE49-F238E27FC236}">
                <a16:creationId xmlns:a16="http://schemas.microsoft.com/office/drawing/2014/main" id="{C8686E55-F916-E2CD-1F3D-A66E2ECBC8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825" y="2318750"/>
            <a:ext cx="3731313" cy="283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late , Parts, Muscles, Blood and Nerve supply , Anatomy QA">
            <a:extLst>
              <a:ext uri="{FF2B5EF4-FFF2-40B4-BE49-F238E27FC236}">
                <a16:creationId xmlns:a16="http://schemas.microsoft.com/office/drawing/2014/main" id="{5FD243DD-F1DF-5676-4051-2D9BD8D8A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149" y="2542381"/>
            <a:ext cx="2921350" cy="31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61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FFE8-2036-507D-A9EB-95543BFD4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Palate Anatomy</a:t>
            </a:r>
          </a:p>
        </p:txBody>
      </p:sp>
      <p:pic>
        <p:nvPicPr>
          <p:cNvPr id="2050" name="Picture 2" descr="Hard Palate Cancer ‣ Anatomy ‣ THANC Guide">
            <a:extLst>
              <a:ext uri="{FF2B5EF4-FFF2-40B4-BE49-F238E27FC236}">
                <a16:creationId xmlns:a16="http://schemas.microsoft.com/office/drawing/2014/main" id="{F12B62B1-4085-E259-2C2C-33424564FB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494" y="2292038"/>
            <a:ext cx="4224825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576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362CC-9E37-4CE7-A91F-CF41E6FBD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Arched Palate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0BC00-F7F1-48F5-84BF-94CC6F3DC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Tooth Crowding due to a V shaped arch instead of a U shaped arch</a:t>
            </a:r>
          </a:p>
        </p:txBody>
      </p:sp>
      <p:pic>
        <p:nvPicPr>
          <p:cNvPr id="8194" name="Picture 2" descr="Gateway Arch - Wikipedia">
            <a:extLst>
              <a:ext uri="{FF2B5EF4-FFF2-40B4-BE49-F238E27FC236}">
                <a16:creationId xmlns:a16="http://schemas.microsoft.com/office/drawing/2014/main" id="{01FEBE4E-027A-0EA5-F318-7F730B03A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31" y="2814585"/>
            <a:ext cx="2735751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363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D0936-B3B2-4785-8672-AC48D59B7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Image result for high arched palate vs normal">
            <a:extLst>
              <a:ext uri="{FF2B5EF4-FFF2-40B4-BE49-F238E27FC236}">
                <a16:creationId xmlns:a16="http://schemas.microsoft.com/office/drawing/2014/main" id="{9286E69A-A6D5-4B46-9231-98930A2533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833" y="1783080"/>
            <a:ext cx="6562978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299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AE3E1-CBC5-8CE1-0484-62348B307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35787B-954E-C664-255C-B76B3C1ABA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3761" y="2171700"/>
            <a:ext cx="4495866" cy="3294063"/>
          </a:xfrm>
        </p:spPr>
      </p:pic>
    </p:spTree>
    <p:extLst>
      <p:ext uri="{BB962C8B-B14F-4D97-AF65-F5344CB8AC3E}">
        <p14:creationId xmlns:p14="http://schemas.microsoft.com/office/powerpoint/2010/main" val="2366863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3857-0076-41E4-8187-A9099CA7E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Image result for high arched palate vs normal">
            <a:extLst>
              <a:ext uri="{FF2B5EF4-FFF2-40B4-BE49-F238E27FC236}">
                <a16:creationId xmlns:a16="http://schemas.microsoft.com/office/drawing/2014/main" id="{E804CA43-A3EF-45B5-95C2-8D4BCDA47F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522" y="2171700"/>
            <a:ext cx="3718343" cy="329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66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5E0FC-F63A-D3FC-8594-6FA366114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Eric Browning DMD, MS</a:t>
            </a:r>
            <a:br>
              <a:rPr lang="en-US" dirty="0"/>
            </a:br>
            <a:r>
              <a:rPr lang="en-US" dirty="0"/>
              <a:t>Diplomate, American Board of Periodontology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24EC2-619A-B289-4FD7-B6060AE67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Private Practice for 19 years</a:t>
            </a:r>
          </a:p>
          <a:p>
            <a:r>
              <a:rPr lang="en-US" dirty="0"/>
              <a:t>Gum Surgery and Dental Implant Surgery</a:t>
            </a:r>
          </a:p>
          <a:p>
            <a:r>
              <a:rPr lang="en-US" dirty="0"/>
              <a:t>Medical Advisory Board for the Noonan Syndrome Foundation</a:t>
            </a:r>
          </a:p>
          <a:p>
            <a:r>
              <a:rPr lang="en-US" dirty="0"/>
              <a:t>Been Involved with NSF for about 8 years</a:t>
            </a:r>
          </a:p>
          <a:p>
            <a:r>
              <a:rPr lang="en-US" dirty="0"/>
              <a:t>Dental Lecture at each NS Conference </a:t>
            </a:r>
          </a:p>
          <a:p>
            <a:r>
              <a:rPr lang="en-US" dirty="0"/>
              <a:t>Residency and Master’s Degree from University of Texas</a:t>
            </a:r>
          </a:p>
        </p:txBody>
      </p:sp>
    </p:spTree>
    <p:extLst>
      <p:ext uri="{BB962C8B-B14F-4D97-AF65-F5344CB8AC3E}">
        <p14:creationId xmlns:p14="http://schemas.microsoft.com/office/powerpoint/2010/main" val="2475907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5B996-490A-D907-CB0B-B16904369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794" y="1076892"/>
            <a:ext cx="9603275" cy="1049235"/>
          </a:xfrm>
        </p:spPr>
        <p:txBody>
          <a:bodyPr/>
          <a:lstStyle/>
          <a:p>
            <a:r>
              <a:rPr lang="en-US" dirty="0"/>
              <a:t>Palatal Expander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0A5A66-EE10-B756-12FA-9A5A4CC138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5652" y="2179195"/>
            <a:ext cx="4392084" cy="3294063"/>
          </a:xfrm>
        </p:spPr>
      </p:pic>
    </p:spTree>
    <p:extLst>
      <p:ext uri="{BB962C8B-B14F-4D97-AF65-F5344CB8AC3E}">
        <p14:creationId xmlns:p14="http://schemas.microsoft.com/office/powerpoint/2010/main" val="3167033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DFBB8-745D-461D-8B5A-C14564B3F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Image result for palatal expansion before and after">
            <a:extLst>
              <a:ext uri="{FF2B5EF4-FFF2-40B4-BE49-F238E27FC236}">
                <a16:creationId xmlns:a16="http://schemas.microsoft.com/office/drawing/2014/main" id="{F8242039-1560-457F-A793-AEB7FAD811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227" y="1594924"/>
            <a:ext cx="4023360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007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admin\Desktop\palateexpand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744" y="2171700"/>
            <a:ext cx="5999900" cy="329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531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FFE8-2036-507D-A9EB-95543BFD4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Palate Anatomy</a:t>
            </a:r>
          </a:p>
        </p:txBody>
      </p:sp>
      <p:pic>
        <p:nvPicPr>
          <p:cNvPr id="2050" name="Picture 2" descr="Hard Palate Cancer ‣ Anatomy ‣ THANC Guide">
            <a:extLst>
              <a:ext uri="{FF2B5EF4-FFF2-40B4-BE49-F238E27FC236}">
                <a16:creationId xmlns:a16="http://schemas.microsoft.com/office/drawing/2014/main" id="{F12B62B1-4085-E259-2C2C-33424564FB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494" y="2292038"/>
            <a:ext cx="4224825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097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2250C-E5CD-78E8-5F02-D81E6D152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nasal cavity #anatomy | Nose diagram, Nasal cavity, Medical ultrasound">
            <a:extLst>
              <a:ext uri="{FF2B5EF4-FFF2-40B4-BE49-F238E27FC236}">
                <a16:creationId xmlns:a16="http://schemas.microsoft.com/office/drawing/2014/main" id="{37D2E213-2DE3-6EB3-990E-6D4A49A1D6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501" y="2169249"/>
            <a:ext cx="3798998" cy="283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425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05062-915A-40EA-BDB7-B7BBFEBCE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Arched Palate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B366F-E061-4CE1-9EF3-8E2370D39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Palate is roof of mouth, but also floor of the nose</a:t>
            </a:r>
          </a:p>
          <a:p>
            <a:r>
              <a:rPr lang="en-US" dirty="0"/>
              <a:t>Decreases size of the nasal cavity </a:t>
            </a:r>
          </a:p>
          <a:p>
            <a:r>
              <a:rPr lang="en-US" dirty="0"/>
              <a:t>Makes nasal breathing difficult</a:t>
            </a:r>
          </a:p>
          <a:p>
            <a:r>
              <a:rPr lang="en-US" dirty="0"/>
              <a:t>Small nasal areas difficult to clear mucous can lead to congestion</a:t>
            </a:r>
          </a:p>
          <a:p>
            <a:r>
              <a:rPr lang="en-US" dirty="0"/>
              <a:t>Increase in sleep disordered breathing (one of the reasons)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481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6A3C9-113D-E57E-433E-73936F2CD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Deviated Septum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CB7BFF-7665-92B2-3F33-B8BE3F1327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385" y="2171700"/>
            <a:ext cx="7740618" cy="329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913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5B6FE-4D24-A130-237C-F0059DA5B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Our Breathing Habit Change?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011D3-E91F-AB41-F5EE-D950DE62B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664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Arched Palate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Mouth breathers</a:t>
            </a:r>
          </a:p>
          <a:p>
            <a:r>
              <a:rPr lang="en-US" dirty="0"/>
              <a:t>Humans did not evolve to breathe through the mouth</a:t>
            </a:r>
          </a:p>
          <a:p>
            <a:r>
              <a:rPr lang="en-US" dirty="0"/>
              <a:t>Changes facial features (long face, down slanting eyes)</a:t>
            </a:r>
          </a:p>
          <a:p>
            <a:r>
              <a:rPr lang="en-US" dirty="0"/>
              <a:t>Pressure from tongue on the roof of mouth contributes to midface development (try breathing through mouth with tongue on palate)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988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51402-C104-249B-4969-4716E5B1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Mouth Breathing | Myofunctional Advantage">
            <a:extLst>
              <a:ext uri="{FF2B5EF4-FFF2-40B4-BE49-F238E27FC236}">
                <a16:creationId xmlns:a16="http://schemas.microsoft.com/office/drawing/2014/main" id="{D4AE2458-2219-0F11-6E2F-841385656C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528" y="1585291"/>
            <a:ext cx="3854757" cy="384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488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82B08-2664-E196-1945-CE2789466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F78775-B68A-126A-DF2E-5A4C2D1DC2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3307" y="2166784"/>
            <a:ext cx="2267202" cy="3622271"/>
          </a:xfrm>
        </p:spPr>
      </p:pic>
    </p:spTree>
    <p:extLst>
      <p:ext uri="{BB962C8B-B14F-4D97-AF65-F5344CB8AC3E}">
        <p14:creationId xmlns:p14="http://schemas.microsoft.com/office/powerpoint/2010/main" val="32658229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4123-3757-4306-B7BC-E4B4CCDE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Gingival Inflammation from Mouth Breathing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E38EFD0-D9BD-48DD-A53D-FCF4AEB266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2860" y="2493514"/>
            <a:ext cx="4029075" cy="2590800"/>
          </a:xfrm>
          <a:prstGeom prst="rect">
            <a:avLst/>
          </a:prstGeom>
        </p:spPr>
      </p:pic>
      <p:pic>
        <p:nvPicPr>
          <p:cNvPr id="13314" name="Picture 2" descr="Overgrown Gums from Mouth Breathing">
            <a:extLst>
              <a:ext uri="{FF2B5EF4-FFF2-40B4-BE49-F238E27FC236}">
                <a16:creationId xmlns:a16="http://schemas.microsoft.com/office/drawing/2014/main" id="{254B8C08-EFED-504F-4E36-719DF17D2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141" y="2432554"/>
            <a:ext cx="3934404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5396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E676C-51CB-2079-C1A3-357C7021D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Enamel Demineralization from Mouth Breathing</a:t>
            </a:r>
          </a:p>
        </p:txBody>
      </p:sp>
      <p:pic>
        <p:nvPicPr>
          <p:cNvPr id="14338" name="Picture 2" descr="Case Study : Male 10 Mouth Breather : Chromogenic staining - BioMin  Toothpaste">
            <a:extLst>
              <a:ext uri="{FF2B5EF4-FFF2-40B4-BE49-F238E27FC236}">
                <a16:creationId xmlns:a16="http://schemas.microsoft.com/office/drawing/2014/main" id="{9D698C60-A675-B69E-8AA6-28D69A66BF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921" y="2295122"/>
            <a:ext cx="3418158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6417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8FA89-DA34-4E29-178B-7359E6DF5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Have Crowded Teeth in the Lower Jaw?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0ECE4-8D5F-23F8-C4FF-64B6E5C5D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362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A473A-33CB-4876-B88C-9A65886F4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Micrognathism</a:t>
            </a:r>
            <a:r>
              <a:rPr lang="en-US" dirty="0"/>
              <a:t> (undersized jaw)</a:t>
            </a:r>
          </a:p>
        </p:txBody>
      </p:sp>
      <p:pic>
        <p:nvPicPr>
          <p:cNvPr id="11266" name="Picture 2" descr="Image result for micrognathism">
            <a:extLst>
              <a:ext uri="{FF2B5EF4-FFF2-40B4-BE49-F238E27FC236}">
                <a16:creationId xmlns:a16="http://schemas.microsoft.com/office/drawing/2014/main" id="{690AC4B7-DA70-408E-AD59-7F3E021F21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955" y="2171700"/>
            <a:ext cx="3325477" cy="329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3571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0F6FA-2074-9278-1FEF-7D64BF38C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FB7617-8980-BCE2-CDD2-F80997BBB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4662" y="2171700"/>
            <a:ext cx="3294063" cy="3294063"/>
          </a:xfrm>
        </p:spPr>
      </p:pic>
    </p:spTree>
    <p:extLst>
      <p:ext uri="{BB962C8B-B14F-4D97-AF65-F5344CB8AC3E}">
        <p14:creationId xmlns:p14="http://schemas.microsoft.com/office/powerpoint/2010/main" val="8200157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FEC45-5063-49E3-B5BC-ACD08705C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Micrognathia (small jaw) Symptoms in Children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FEF37-CAE7-46BA-943C-685D8E53B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2171768"/>
            <a:ext cx="9603275" cy="373290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Because jaw is undersized, it leads to tooth crowding</a:t>
            </a:r>
          </a:p>
          <a:p>
            <a:r>
              <a:rPr lang="en-US" dirty="0"/>
              <a:t>Infants tend to show signs of “failure to thrive”</a:t>
            </a:r>
          </a:p>
          <a:p>
            <a:r>
              <a:rPr lang="en-US" dirty="0"/>
              <a:t>Apneic spells (temporary stop in breathing during sleep)</a:t>
            </a:r>
          </a:p>
          <a:p>
            <a:r>
              <a:rPr lang="en-US" dirty="0"/>
              <a:t>Inability to feed</a:t>
            </a:r>
          </a:p>
          <a:p>
            <a:r>
              <a:rPr lang="en-US" dirty="0"/>
              <a:t>Prolonged feeding</a:t>
            </a:r>
          </a:p>
          <a:p>
            <a:r>
              <a:rPr lang="en-US" dirty="0"/>
              <a:t>Noisy breathing</a:t>
            </a:r>
          </a:p>
          <a:p>
            <a:r>
              <a:rPr lang="en-US" dirty="0"/>
              <a:t>Poor ability to sleep</a:t>
            </a:r>
          </a:p>
          <a:p>
            <a:r>
              <a:rPr lang="en-US" dirty="0"/>
              <a:t>Poor ability to gain weight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0610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45770-E02B-4C70-BA96-F04F8A4B8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Micrognathia (small jaw)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98A5F-C55B-4984-B0DD-4D4520E24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these problems occur because the tongue is blocking the airway</a:t>
            </a:r>
          </a:p>
        </p:txBody>
      </p:sp>
    </p:spTree>
    <p:extLst>
      <p:ext uri="{BB962C8B-B14F-4D97-AF65-F5344CB8AC3E}">
        <p14:creationId xmlns:p14="http://schemas.microsoft.com/office/powerpoint/2010/main" val="38105052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D7145-1FE6-4D3B-B692-7F0DF1875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News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3A208-B65D-F0A7-C39B-DB3918334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790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8924C-92E5-4966-8710-E8E7EEB74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Micrognathia (small jaw)in Noonan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39BE8-6D77-406B-87DF-2E2697FF7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Tends to correct itself to an extent as the child grows</a:t>
            </a:r>
          </a:p>
          <a:p>
            <a:r>
              <a:rPr lang="en-US" dirty="0"/>
              <a:t>Most are treated without the need for surgery</a:t>
            </a:r>
          </a:p>
        </p:txBody>
      </p:sp>
    </p:spTree>
    <p:extLst>
      <p:ext uri="{BB962C8B-B14F-4D97-AF65-F5344CB8AC3E}">
        <p14:creationId xmlns:p14="http://schemas.microsoft.com/office/powerpoint/2010/main" val="35396483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9E805-0CDB-4EFF-9B63-3C1EE794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Malocclusions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A3150-7015-4CAB-B342-2DAAD05F0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Teeth do not align correctly </a:t>
            </a:r>
          </a:p>
          <a:p>
            <a:r>
              <a:rPr lang="en-US" dirty="0"/>
              <a:t>Consequence of high palate and small lower jaw</a:t>
            </a:r>
          </a:p>
        </p:txBody>
      </p:sp>
    </p:spTree>
    <p:extLst>
      <p:ext uri="{BB962C8B-B14F-4D97-AF65-F5344CB8AC3E}">
        <p14:creationId xmlns:p14="http://schemas.microsoft.com/office/powerpoint/2010/main" val="1287743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00869-F648-0D6A-D651-E2AE77EF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62987A-4EA3-AB55-98D5-E1E03CED01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6923" y="1603662"/>
            <a:ext cx="3510440" cy="4114800"/>
          </a:xfrm>
        </p:spPr>
      </p:pic>
    </p:spTree>
    <p:extLst>
      <p:ext uri="{BB962C8B-B14F-4D97-AF65-F5344CB8AC3E}">
        <p14:creationId xmlns:p14="http://schemas.microsoft.com/office/powerpoint/2010/main" val="25606631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F9F0E-219F-4815-BBCF-0EA0E2558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Overbite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FB013-EC4D-469B-96A9-D9F9CAFF6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Overlap of the front teeth over the bottom teeth</a:t>
            </a:r>
          </a:p>
          <a:p>
            <a:r>
              <a:rPr lang="en-US" dirty="0"/>
              <a:t>Normal</a:t>
            </a:r>
          </a:p>
          <a:p>
            <a:r>
              <a:rPr lang="en-US" dirty="0"/>
              <a:t>Excessive overbite can cause the front teeth to bite down on the lower gums</a:t>
            </a:r>
          </a:p>
        </p:txBody>
      </p:sp>
    </p:spTree>
    <p:extLst>
      <p:ext uri="{BB962C8B-B14F-4D97-AF65-F5344CB8AC3E}">
        <p14:creationId xmlns:p14="http://schemas.microsoft.com/office/powerpoint/2010/main" val="37330663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25683-C8F0-4D41-B6C0-E2249765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Excessive Overbite (Deep Bite)</a:t>
            </a:r>
          </a:p>
        </p:txBody>
      </p:sp>
      <p:pic>
        <p:nvPicPr>
          <p:cNvPr id="14338" name="Picture 2" descr="Overbite malocclusion">
            <a:extLst>
              <a:ext uri="{FF2B5EF4-FFF2-40B4-BE49-F238E27FC236}">
                <a16:creationId xmlns:a16="http://schemas.microsoft.com/office/drawing/2014/main" id="{6991621B-B162-4CCC-B75F-B2B4531FA1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479" y="2002559"/>
            <a:ext cx="4270855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5736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0DAA-3247-448F-85C5-C4890B309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Crossbite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2EC2D-A9A5-4802-9A41-50A144C82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Upper teeth bite inside of your lower teeth</a:t>
            </a:r>
          </a:p>
          <a:p>
            <a:r>
              <a:rPr lang="en-US" dirty="0"/>
              <a:t>Consequence of a high palate</a:t>
            </a:r>
          </a:p>
        </p:txBody>
      </p:sp>
    </p:spTree>
    <p:extLst>
      <p:ext uri="{BB962C8B-B14F-4D97-AF65-F5344CB8AC3E}">
        <p14:creationId xmlns:p14="http://schemas.microsoft.com/office/powerpoint/2010/main" val="902263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DC64E-062A-37B2-8324-C3F3B7105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Bite</a:t>
            </a:r>
          </a:p>
        </p:txBody>
      </p:sp>
      <p:pic>
        <p:nvPicPr>
          <p:cNvPr id="3074" name="Picture 2" descr="Deep Bite-Overbite Before and After Braces | McCormick Orthodontics">
            <a:extLst>
              <a:ext uri="{FF2B5EF4-FFF2-40B4-BE49-F238E27FC236}">
                <a16:creationId xmlns:a16="http://schemas.microsoft.com/office/drawing/2014/main" id="{BE4BD269-B73E-4C6C-F3C5-696CD285EB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281" y="2447670"/>
            <a:ext cx="4369418" cy="283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0957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AD5E7-C559-4E35-B58C-DDC3F3239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Crossbite</a:t>
            </a:r>
          </a:p>
        </p:txBody>
      </p:sp>
      <p:pic>
        <p:nvPicPr>
          <p:cNvPr id="15362" name="Picture 2" descr="Crossbite malocclusion">
            <a:extLst>
              <a:ext uri="{FF2B5EF4-FFF2-40B4-BE49-F238E27FC236}">
                <a16:creationId xmlns:a16="http://schemas.microsoft.com/office/drawing/2014/main" id="{07644A84-E5E3-4CD9-8454-93F15AF40D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611" y="2390347"/>
            <a:ext cx="4106591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7356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F1AA2-1626-C452-E175-32A50C0F9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B983FCF-7973-17C6-6982-2EBF93A028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257" y="2113396"/>
            <a:ext cx="5085705" cy="301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5573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D1AD3-E655-4F22-AF96-9BCE09CCA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of Malocclusions (teeth don’t fit together as they should)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C2170-4E85-41B4-B39A-6886EF8D6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Orthodontics</a:t>
            </a:r>
          </a:p>
          <a:p>
            <a:r>
              <a:rPr lang="en-US" dirty="0"/>
              <a:t>Jaw surgery in a few select cases</a:t>
            </a:r>
          </a:p>
        </p:txBody>
      </p:sp>
    </p:spTree>
    <p:extLst>
      <p:ext uri="{BB962C8B-B14F-4D97-AF65-F5344CB8AC3E}">
        <p14:creationId xmlns:p14="http://schemas.microsoft.com/office/powerpoint/2010/main" val="12882663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38D89-729D-8E38-00C4-0F1C7BA7E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Tooth Development Anomalies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C978E-A735-5189-D5C9-6AE3B1BC1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0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80B46-4A59-487A-AB1E-F9DE960EC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Missing Tooth (Hypodontia)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9B341-0C97-4C53-8D65-9C0C709B5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Certain teeth do not develop</a:t>
            </a:r>
          </a:p>
          <a:p>
            <a:r>
              <a:rPr lang="en-US" dirty="0"/>
              <a:t>In Noonan Syndrome, seen with wisdom teeth, upper lateral incisors, lower premolars most commonly</a:t>
            </a:r>
          </a:p>
        </p:txBody>
      </p:sp>
    </p:spTree>
    <p:extLst>
      <p:ext uri="{BB962C8B-B14F-4D97-AF65-F5344CB8AC3E}">
        <p14:creationId xmlns:p14="http://schemas.microsoft.com/office/powerpoint/2010/main" val="29202703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ED6EB-A77D-4F97-AFFE-3037B211E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Missing tooth (hypodontia) in Noonan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7E8E8-BB85-4233-9E4E-40D3AC682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necessarily a bad thing</a:t>
            </a:r>
          </a:p>
          <a:p>
            <a:r>
              <a:rPr lang="en-US" dirty="0"/>
              <a:t>Alleviates some of the crowding</a:t>
            </a:r>
          </a:p>
          <a:p>
            <a:r>
              <a:rPr lang="en-US" dirty="0"/>
              <a:t>Many times, involves less work for the orthodontist</a:t>
            </a:r>
          </a:p>
          <a:p>
            <a:r>
              <a:rPr lang="en-US" dirty="0"/>
              <a:t>Less time in braces for the patient</a:t>
            </a:r>
          </a:p>
        </p:txBody>
      </p:sp>
    </p:spTree>
    <p:extLst>
      <p:ext uri="{BB962C8B-B14F-4D97-AF65-F5344CB8AC3E}">
        <p14:creationId xmlns:p14="http://schemas.microsoft.com/office/powerpoint/2010/main" val="3210715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7B4FE-B9AB-C8AA-F3E9-C3B5010C4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550020-5600-781F-647D-97162C1DDF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7844" y="2347815"/>
            <a:ext cx="2795449" cy="32940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1F8CEE-FDC6-C294-53A7-FB07B3AE9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587" y="523886"/>
            <a:ext cx="2651760" cy="35729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47A7A6-4D03-4204-5FBA-CA3AB94D5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5614" y="1737360"/>
            <a:ext cx="3047931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428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Retained Primary Teeth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847" y="1911689"/>
            <a:ext cx="5074163" cy="329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44494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Unerupted</a:t>
            </a:r>
            <a:r>
              <a:rPr lang="en-US" dirty="0"/>
              <a:t> Permanent Tooth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840" y="2517888"/>
            <a:ext cx="5760728" cy="292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1684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Eruption Times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944" y="2171700"/>
            <a:ext cx="4387499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23751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980AF-E0D4-4E9B-88E7-875677940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Delays In Getting Primary Teeth/Losing Primary Teeth</a:t>
            </a:r>
          </a:p>
        </p:txBody>
      </p:sp>
      <p:pic>
        <p:nvPicPr>
          <p:cNvPr id="27650" name="Picture 2" descr="Image result for tooth exfoliation chart">
            <a:extLst>
              <a:ext uri="{FF2B5EF4-FFF2-40B4-BE49-F238E27FC236}">
                <a16:creationId xmlns:a16="http://schemas.microsoft.com/office/drawing/2014/main" id="{2CC1ACC4-04B1-4C1B-8AA8-BC9350ED23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195" y="2171700"/>
            <a:ext cx="4362997" cy="329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8339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E7461-937D-4804-8B97-EEDBD743D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Delays in Permanent Teeth Eruption</a:t>
            </a:r>
          </a:p>
        </p:txBody>
      </p:sp>
      <p:pic>
        <p:nvPicPr>
          <p:cNvPr id="28674" name="Picture 2" descr="Image result for tooth exfoliation chart">
            <a:extLst>
              <a:ext uri="{FF2B5EF4-FFF2-40B4-BE49-F238E27FC236}">
                <a16:creationId xmlns:a16="http://schemas.microsoft.com/office/drawing/2014/main" id="{230CB0A8-C341-4E0D-9E03-D6F0DAF231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36" y="2171700"/>
            <a:ext cx="6824716" cy="329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6236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4E2BE-C883-068D-53D0-968FD8F30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Tooth Fairy Time Is Delayed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B3F9F5-036B-4BF3-A967-64E5B15DC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5063"/>
          <a:stretch/>
        </p:blipFill>
        <p:spPr>
          <a:xfrm>
            <a:off x="4284662" y="2171700"/>
            <a:ext cx="3294063" cy="2797865"/>
          </a:xfrm>
        </p:spPr>
      </p:pic>
    </p:spTree>
    <p:extLst>
      <p:ext uri="{BB962C8B-B14F-4D97-AF65-F5344CB8AC3E}">
        <p14:creationId xmlns:p14="http://schemas.microsoft.com/office/powerpoint/2010/main" val="4044807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FA8BC-A80A-C547-F4F4-64B22763D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Jaw Tumor of Significance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278F2-956D-BF0B-1BAB-47E182A63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630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0345-84AC-43B5-85A2-AAC5DAC9F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Giant Cell Granuloma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F16CA-0302-4304-AA20-9DF1C51D9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Tumor of the jaw</a:t>
            </a:r>
          </a:p>
          <a:p>
            <a:r>
              <a:rPr lang="en-US" dirty="0"/>
              <a:t>Not cancer</a:t>
            </a:r>
          </a:p>
          <a:p>
            <a:r>
              <a:rPr lang="en-US" dirty="0"/>
              <a:t>It is potentially destructive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1177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8228F-7C98-496B-8AA6-8E689BFED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Giant Cell Granuloma</a:t>
            </a:r>
          </a:p>
        </p:txBody>
      </p:sp>
      <p:pic>
        <p:nvPicPr>
          <p:cNvPr id="21506" name="Picture 2" descr="Image result for central giant cell granuloma">
            <a:extLst>
              <a:ext uri="{FF2B5EF4-FFF2-40B4-BE49-F238E27FC236}">
                <a16:creationId xmlns:a16="http://schemas.microsoft.com/office/drawing/2014/main" id="{5BA368E8-0AAA-4834-9F85-422BC25263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109" y="2002559"/>
            <a:ext cx="3903596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0100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Giant Cell Granuloma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are discovered on routine radiographic examination or as painless expansion of the affected bone</a:t>
            </a:r>
          </a:p>
        </p:txBody>
      </p:sp>
    </p:spTree>
    <p:extLst>
      <p:ext uri="{BB962C8B-B14F-4D97-AF65-F5344CB8AC3E}">
        <p14:creationId xmlns:p14="http://schemas.microsoft.com/office/powerpoint/2010/main" val="429535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D2CDD-F18E-5B58-32DD-5DD0705BC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02A171-05A4-60E2-F8B2-DB4C0B623C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414" t="14788" r="2084" b="18491"/>
          <a:stretch>
            <a:fillRect/>
          </a:stretch>
        </p:blipFill>
        <p:spPr>
          <a:xfrm>
            <a:off x="2971800" y="4"/>
            <a:ext cx="7315200" cy="6037703"/>
          </a:xfrm>
        </p:spPr>
      </p:pic>
    </p:spTree>
    <p:extLst>
      <p:ext uri="{BB962C8B-B14F-4D97-AF65-F5344CB8AC3E}">
        <p14:creationId xmlns:p14="http://schemas.microsoft.com/office/powerpoint/2010/main" val="5193823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60560-FA66-4BFB-AB30-448277C9C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Giant Cell Granuloma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E1933-01B4-44BD-AA5E-693452EDD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Asymptomatic slow growing lesion to aggressive tumor causing pain and expansion of the jaw</a:t>
            </a:r>
          </a:p>
          <a:p>
            <a:r>
              <a:rPr lang="en-US" dirty="0"/>
              <a:t>Anterior mandible/premolar area is most common area of occurrence</a:t>
            </a:r>
          </a:p>
          <a:p>
            <a:r>
              <a:rPr lang="en-US" dirty="0"/>
              <a:t>Younger adults (30yo or under)</a:t>
            </a:r>
          </a:p>
          <a:p>
            <a:r>
              <a:rPr lang="en-US" dirty="0"/>
              <a:t>Females&gt;Males (2x female predilection)</a:t>
            </a:r>
          </a:p>
          <a:p>
            <a:r>
              <a:rPr lang="en-US" dirty="0"/>
              <a:t>Aggressive type tends to recur</a:t>
            </a:r>
          </a:p>
          <a:p>
            <a:r>
              <a:rPr lang="en-US" dirty="0"/>
              <a:t>Can displace teeth</a:t>
            </a:r>
          </a:p>
        </p:txBody>
      </p:sp>
    </p:spTree>
    <p:extLst>
      <p:ext uri="{BB962C8B-B14F-4D97-AF65-F5344CB8AC3E}">
        <p14:creationId xmlns:p14="http://schemas.microsoft.com/office/powerpoint/2010/main" val="24958550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Giant Cell Granuloma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60% occur before age 30</a:t>
            </a:r>
          </a:p>
          <a:p>
            <a:r>
              <a:rPr lang="en-US" dirty="0"/>
              <a:t>70% arise in mandible</a:t>
            </a:r>
          </a:p>
        </p:txBody>
      </p:sp>
    </p:spTree>
    <p:extLst>
      <p:ext uri="{BB962C8B-B14F-4D97-AF65-F5344CB8AC3E}">
        <p14:creationId xmlns:p14="http://schemas.microsoft.com/office/powerpoint/2010/main" val="40376709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4FC5F-87E8-489B-B044-C2F01A258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Giant Cell Granuloma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28C2C-A0B1-44B6-BD16-0644E6B04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 of choice is surgical removal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990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2BCBA-E6E1-E158-93E9-ED2D6FD6E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Surgery Is Not An Option?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AD0951-EEA0-93A0-430B-4D3766B271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5281" y="3175794"/>
            <a:ext cx="3552825" cy="1285875"/>
          </a:xfrm>
        </p:spPr>
      </p:pic>
    </p:spTree>
    <p:extLst>
      <p:ext uri="{BB962C8B-B14F-4D97-AF65-F5344CB8AC3E}">
        <p14:creationId xmlns:p14="http://schemas.microsoft.com/office/powerpoint/2010/main" val="21063269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4C3BA-9806-E2BF-2B17-CC2F40B91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Xgeva</a:t>
            </a:r>
            <a:r>
              <a:rPr lang="en-US" dirty="0"/>
              <a:t>® (denosumab)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47DE0-B355-01F9-2F66-BC4ADF785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Subcutaneous injection treatment </a:t>
            </a:r>
          </a:p>
          <a:p>
            <a:r>
              <a:rPr lang="en-US" dirty="0"/>
              <a:t>Prevent serious bone problems in people with certain types of cancer such as multiple myeloma or people with cancer that has spread to the bones</a:t>
            </a:r>
          </a:p>
          <a:p>
            <a:r>
              <a:rPr lang="en-US" dirty="0"/>
              <a:t>Given every 4 weeks for treatment of central giant cell granuloma</a:t>
            </a:r>
          </a:p>
          <a:p>
            <a:r>
              <a:rPr lang="en-US" dirty="0"/>
              <a:t>Treatment length no shorter than 12 months</a:t>
            </a:r>
          </a:p>
        </p:txBody>
      </p:sp>
    </p:spTree>
    <p:extLst>
      <p:ext uri="{BB962C8B-B14F-4D97-AF65-F5344CB8AC3E}">
        <p14:creationId xmlns:p14="http://schemas.microsoft.com/office/powerpoint/2010/main" val="2199053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D3613-4E5C-4841-A76B-0D43B2C51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ACDA3-1F19-4A47-B46B-FD84A774A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Oral health care for NS patients should commence early in life, in order to prevent problems from becoming irreversible</a:t>
            </a:r>
          </a:p>
          <a:p>
            <a:r>
              <a:rPr lang="en-US" dirty="0"/>
              <a:t>Proactive orthodontic treatment should be administered as early as possible to address the high arched palate/tooth crowding/bite issues</a:t>
            </a:r>
          </a:p>
          <a:p>
            <a:r>
              <a:rPr lang="en-US" dirty="0"/>
              <a:t>Regular dental visits are a must</a:t>
            </a:r>
          </a:p>
          <a:p>
            <a:r>
              <a:rPr lang="en-US" dirty="0"/>
              <a:t>Just because it does not hurt is no excuse to skip your visit to the dentist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2522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D4AB7-178D-F642-289A-F9A4E1EAA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3693491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2FB33-708A-3E31-F9D9-D1889C1EC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eric.browning77@gmail.com</a:t>
            </a:r>
          </a:p>
        </p:txBody>
      </p:sp>
    </p:spTree>
    <p:extLst>
      <p:ext uri="{BB962C8B-B14F-4D97-AF65-F5344CB8AC3E}">
        <p14:creationId xmlns:p14="http://schemas.microsoft.com/office/powerpoint/2010/main" val="3134787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eric.browning77@gmail.com</a:t>
            </a:r>
            <a:endParaRPr lang="en-US" dirty="0"/>
          </a:p>
          <a:p>
            <a:r>
              <a:rPr lang="en-US" dirty="0"/>
              <a:t>859.321.8467</a:t>
            </a:r>
          </a:p>
        </p:txBody>
      </p:sp>
    </p:spTree>
    <p:extLst>
      <p:ext uri="{BB962C8B-B14F-4D97-AF65-F5344CB8AC3E}">
        <p14:creationId xmlns:p14="http://schemas.microsoft.com/office/powerpoint/2010/main" val="2253172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27FE0-1536-2C91-E6B3-D0114FEFD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Dental Problems in Noonan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0602D-80B8-BBF4-48FF-00920B19E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issues are during childhood/adolescent years</a:t>
            </a:r>
          </a:p>
          <a:p>
            <a:r>
              <a:rPr lang="en-US" dirty="0"/>
              <a:t>Tend to normalize in adulthood</a:t>
            </a:r>
          </a:p>
        </p:txBody>
      </p:sp>
    </p:spTree>
    <p:extLst>
      <p:ext uri="{BB962C8B-B14F-4D97-AF65-F5344CB8AC3E}">
        <p14:creationId xmlns:p14="http://schemas.microsoft.com/office/powerpoint/2010/main" val="2459081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2A738-B9FE-4EFA-BE06-B614653A7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Oral Manifestations in Noonan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91755-CCF3-4782-A43C-5856F3CEF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and Developmental Issues of the Jaws</a:t>
            </a:r>
          </a:p>
          <a:p>
            <a:r>
              <a:rPr lang="en-US" dirty="0"/>
              <a:t>Structural and Developmental Issues of the Teeth</a:t>
            </a:r>
          </a:p>
          <a:p>
            <a:r>
              <a:rPr lang="en-US" dirty="0"/>
              <a:t>One Jaw Tumor of Significance</a:t>
            </a:r>
          </a:p>
          <a:p>
            <a:r>
              <a:rPr lang="en-US" dirty="0"/>
              <a:t>Eruption and Shedding of Teeth</a:t>
            </a:r>
          </a:p>
          <a:p>
            <a:r>
              <a:rPr lang="en-US" dirty="0"/>
              <a:t>Malocclusions (teeth don’t fit together as they should)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12812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1692</TotalTime>
  <Words>910</Words>
  <Application>Microsoft Office PowerPoint</Application>
  <PresentationFormat>Widescreen</PresentationFormat>
  <Paragraphs>135</Paragraphs>
  <Slides>66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9" baseType="lpstr">
      <vt:lpstr>Arial</vt:lpstr>
      <vt:lpstr>Century Gothic</vt:lpstr>
      <vt:lpstr>Gallery</vt:lpstr>
      <vt:lpstr>Oral Manifestations of Noonan Syndrome</vt:lpstr>
      <vt:lpstr>Eric Browning DMD, MS Diplomate, American Board of Periodontology</vt:lpstr>
      <vt:lpstr>PowerPoint Presentation</vt:lpstr>
      <vt:lpstr>PowerPoint Presentation</vt:lpstr>
      <vt:lpstr>PowerPoint Presentation</vt:lpstr>
      <vt:lpstr>PowerPoint Presentation</vt:lpstr>
      <vt:lpstr>Contact Info  </vt:lpstr>
      <vt:lpstr>Dental Problems in Noonan Syndrome</vt:lpstr>
      <vt:lpstr> Oral Manifestations in Noonan Syndrome</vt:lpstr>
      <vt:lpstr>What Will Not Be Covered?</vt:lpstr>
      <vt:lpstr>Most Common Oral Findings in Noonan Syndrome</vt:lpstr>
      <vt:lpstr>Tooth Crowding in Upper Jaw Versus Lower Jaw</vt:lpstr>
      <vt:lpstr>Why do we tend to have crowded teeth in the upper jaw?</vt:lpstr>
      <vt:lpstr>Hard Palate (Roof of Mouth)</vt:lpstr>
      <vt:lpstr>Hard Palate Anatomy</vt:lpstr>
      <vt:lpstr>High Arched Palate</vt:lpstr>
      <vt:lpstr>PowerPoint Presentation</vt:lpstr>
      <vt:lpstr>PowerPoint Presentation</vt:lpstr>
      <vt:lpstr>PowerPoint Presentation</vt:lpstr>
      <vt:lpstr>Palatal Expander</vt:lpstr>
      <vt:lpstr>PowerPoint Presentation</vt:lpstr>
      <vt:lpstr>PowerPoint Presentation</vt:lpstr>
      <vt:lpstr>Hard Palate Anatomy</vt:lpstr>
      <vt:lpstr>PowerPoint Presentation</vt:lpstr>
      <vt:lpstr>High Arched Palate</vt:lpstr>
      <vt:lpstr>Deviated Septum</vt:lpstr>
      <vt:lpstr>How Does Our Breathing Habit Change?</vt:lpstr>
      <vt:lpstr>High Arched Palate</vt:lpstr>
      <vt:lpstr>PowerPoint Presentation</vt:lpstr>
      <vt:lpstr>Gingival Inflammation from Mouth Breathing</vt:lpstr>
      <vt:lpstr>Enamel Demineralization from Mouth Breathing</vt:lpstr>
      <vt:lpstr>Why Do We Have Crowded Teeth in the Lower Jaw?</vt:lpstr>
      <vt:lpstr>Micrognathism (undersized jaw)</vt:lpstr>
      <vt:lpstr>PowerPoint Presentation</vt:lpstr>
      <vt:lpstr>Micrognathia (small jaw) Symptoms in Children</vt:lpstr>
      <vt:lpstr>Micrognathia (small jaw)</vt:lpstr>
      <vt:lpstr>Good News</vt:lpstr>
      <vt:lpstr>Micrognathia (small jaw)in Noonan Syndrome</vt:lpstr>
      <vt:lpstr>Malocclusions</vt:lpstr>
      <vt:lpstr>Overbite</vt:lpstr>
      <vt:lpstr>Excessive Overbite (Deep Bite)</vt:lpstr>
      <vt:lpstr>Crossbite</vt:lpstr>
      <vt:lpstr>Normal Bite</vt:lpstr>
      <vt:lpstr>Crossbite</vt:lpstr>
      <vt:lpstr>PowerPoint Presentation</vt:lpstr>
      <vt:lpstr>Treatment of Malocclusions (teeth don’t fit together as they should)</vt:lpstr>
      <vt:lpstr>Tooth Development Anomalies</vt:lpstr>
      <vt:lpstr>Missing Tooth (Hypodontia)</vt:lpstr>
      <vt:lpstr>Missing tooth (hypodontia) in Noonan Syndrome</vt:lpstr>
      <vt:lpstr>Retained Primary Teeth</vt:lpstr>
      <vt:lpstr>Unerupted Permanent Tooth</vt:lpstr>
      <vt:lpstr>Eruption Times</vt:lpstr>
      <vt:lpstr>Delays In Getting Primary Teeth/Losing Primary Teeth</vt:lpstr>
      <vt:lpstr>Delays in Permanent Teeth Eruption</vt:lpstr>
      <vt:lpstr>Tooth Fairy Time Is Delayed</vt:lpstr>
      <vt:lpstr>One Jaw Tumor of Significance</vt:lpstr>
      <vt:lpstr>Central Giant Cell Granuloma</vt:lpstr>
      <vt:lpstr>Central Giant Cell Granuloma</vt:lpstr>
      <vt:lpstr>Central Giant Cell Granuloma</vt:lpstr>
      <vt:lpstr>Central Giant Cell Granuloma</vt:lpstr>
      <vt:lpstr>Central Giant Cell Granuloma</vt:lpstr>
      <vt:lpstr>Central Giant Cell Granuloma</vt:lpstr>
      <vt:lpstr>What If Surgery Is Not An Option?</vt:lpstr>
      <vt:lpstr>Xgeva® (denosumab)</vt:lpstr>
      <vt:lpstr>Conclusion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Manifestations of noonan syndrome</dc:title>
  <dc:creator>Eric Browning</dc:creator>
  <cp:lastModifiedBy>Eric Browning</cp:lastModifiedBy>
  <cp:revision>68</cp:revision>
  <dcterms:created xsi:type="dcterms:W3CDTF">2018-07-15T15:47:34Z</dcterms:created>
  <dcterms:modified xsi:type="dcterms:W3CDTF">2026-07-31T17:50:23Z</dcterms:modified>
</cp:coreProperties>
</file>