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.xml" ContentType="application/vnd.openxmlformats-officedocument.presentationml.tags+xml"/>
  <Override PartName="/ppt/notesSlides/notesSlide23.xml" ContentType="application/vnd.openxmlformats-officedocument.presentationml.notesSlide+xml"/>
  <Override PartName="/ppt/tags/tag2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64" r:id="rId2"/>
    <p:sldId id="760" r:id="rId3"/>
    <p:sldId id="761" r:id="rId4"/>
    <p:sldId id="762" r:id="rId5"/>
    <p:sldId id="750" r:id="rId6"/>
    <p:sldId id="752" r:id="rId7"/>
    <p:sldId id="751" r:id="rId8"/>
    <p:sldId id="763" r:id="rId9"/>
    <p:sldId id="764" r:id="rId10"/>
    <p:sldId id="765" r:id="rId11"/>
    <p:sldId id="753" r:id="rId12"/>
    <p:sldId id="754" r:id="rId13"/>
    <p:sldId id="756" r:id="rId14"/>
    <p:sldId id="757" r:id="rId15"/>
    <p:sldId id="758" r:id="rId16"/>
    <p:sldId id="755" r:id="rId17"/>
    <p:sldId id="766" r:id="rId18"/>
    <p:sldId id="769" r:id="rId19"/>
    <p:sldId id="767" r:id="rId20"/>
    <p:sldId id="768" r:id="rId21"/>
    <p:sldId id="770" r:id="rId22"/>
    <p:sldId id="771" r:id="rId23"/>
    <p:sldId id="759" r:id="rId24"/>
    <p:sldId id="772" r:id="rId25"/>
    <p:sldId id="773" r:id="rId26"/>
    <p:sldId id="746" r:id="rId27"/>
    <p:sldId id="747" r:id="rId28"/>
    <p:sldId id="748" r:id="rId29"/>
    <p:sldId id="774" r:id="rId30"/>
    <p:sldId id="606" r:id="rId31"/>
  </p:sldIdLst>
  <p:sldSz cx="10287000" cy="6858000" type="35mm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lb, Bruce" initials="GB" lastIdx="1" clrIdx="0">
    <p:extLst>
      <p:ext uri="{19B8F6BF-5375-455C-9EA6-DF929625EA0E}">
        <p15:presenceInfo xmlns:p15="http://schemas.microsoft.com/office/powerpoint/2012/main" userId="S::bruce.gelb@mssm.edu::380bc2f9-2ea0-4c82-a7db-cc725c86ba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1E1E1E"/>
    <a:srgbClr val="F2DC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11"/>
    <p:restoredTop sz="91453"/>
  </p:normalViewPr>
  <p:slideViewPr>
    <p:cSldViewPr snapToGrid="0">
      <p:cViewPr varScale="1">
        <p:scale>
          <a:sx n="107" d="100"/>
          <a:sy n="107" d="100"/>
        </p:scale>
        <p:origin x="504" y="16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20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>
            <a:extLst>
              <a:ext uri="{FF2B5EF4-FFF2-40B4-BE49-F238E27FC236}">
                <a16:creationId xmlns:a16="http://schemas.microsoft.com/office/drawing/2014/main" id="{A9637471-646F-F838-8E28-F5F276349F4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Complex Genetics (Gelb)</a:t>
            </a:r>
          </a:p>
        </p:txBody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BA59EB7B-A7C3-FFD3-C3C5-1B75C0FAEDB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0111C0-418B-0C4E-A521-C1C274671A1D}" type="datetime1">
              <a:rPr lang="en-US" altLang="en-US"/>
              <a:pPr/>
              <a:t>7/29/26</a:t>
            </a:fld>
            <a:endParaRPr lang="en-US" altLang="en-US"/>
          </a:p>
        </p:txBody>
      </p:sp>
      <p:sp>
        <p:nvSpPr>
          <p:cNvPr id="94212" name="Rectangle 4">
            <a:extLst>
              <a:ext uri="{FF2B5EF4-FFF2-40B4-BE49-F238E27FC236}">
                <a16:creationId xmlns:a16="http://schemas.microsoft.com/office/drawing/2014/main" id="{98D5DE04-4CB8-ABF2-2B74-F6A8B87294D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13" name="Rectangle 5">
            <a:extLst>
              <a:ext uri="{FF2B5EF4-FFF2-40B4-BE49-F238E27FC236}">
                <a16:creationId xmlns:a16="http://schemas.microsoft.com/office/drawing/2014/main" id="{044FA56E-6267-6424-BCC6-D2495393C3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E84699-8855-964A-B546-80F8458BB3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C1E6FA9E-303A-408F-4876-306A1BC48C6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Complex Genetics (Gelb)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6188B9BA-E11A-AF1D-4C46-20D956CAF5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847187A-0BEB-8A47-846D-2A4BC68F2062}" type="datetime1">
              <a:rPr lang="en-US" altLang="en-US"/>
              <a:pPr/>
              <a:t>7/29/26</a:t>
            </a:fld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DFE4D10B-A294-8495-321A-BE149F5D58D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49CF9BA7-AE46-7FEA-5923-2B80198DB87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34E069D2-3773-4A4E-7B26-A719F7AF116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AB8D6CD2-50D2-B028-91EA-F7630D5C9F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2C9112-E15C-6443-8B3C-EF2CBE83F3C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6F67F126-C4BA-3745-DBAC-912FE7BC05E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4945952E-DA59-AC3C-54BC-1CCD153C280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E51A760-0FEC-D94B-BC22-9B11A64D5155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867A4857-EA18-F569-9C9E-8C0E22DC6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1B67DCE-7164-C646-89D3-2BFA66D20A85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71BC33F9-E935-FA1E-3001-825F77C0E58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9" name="Rectangle 3">
            <a:extLst>
              <a:ext uri="{FF2B5EF4-FFF2-40B4-BE49-F238E27FC236}">
                <a16:creationId xmlns:a16="http://schemas.microsoft.com/office/drawing/2014/main" id="{FB698D69-A51D-6C71-748C-4706CC4859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B2F362F7-E9F3-E21F-0BB1-C9D1D6AE51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388ADE54-2F87-843E-5B8B-A4AC51A989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A1ABA1DC-5ECD-CA59-FF6F-4BB8EAD1AA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F90B0C26-0429-FE6B-CFD1-2EC0019AE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83171B02-0872-4A6E-7DA2-40F847288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0017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7858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06956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10E7-7D9D-AE72-F5D6-A16F4331F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E4265E10-D433-773D-07A8-9E13CA69189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39C54513-4DF8-DE81-AA87-E73CD0F953A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04818AC7-C83C-EEF4-E706-EEC44D6D02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88153E6A-3943-38D4-4907-83474AA8BB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512E8F68-2065-48D0-D502-9E06793EB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470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E627-E88F-E473-B97B-7D1CEE460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D94807FC-846E-0AA9-501C-D45EEF6719C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4451DF1B-0483-BD44-269A-AD5D177236B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6B559A97-2F08-BAAE-1D12-E80AFF5BFE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D271E1AD-554A-ABF4-973F-DDBABF156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0F56FA5B-E13B-7E06-3032-A1B2FC1AE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7313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D006D-07B5-60C8-CF1B-011524727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F98E1BB4-2944-AC49-9B85-F30B9E5C66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2C298D9A-8715-6AF3-A063-33E33DF0BB6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44DC06C3-BE0A-0A14-42E3-D6E58AA841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54AB935C-55D0-E796-8A5F-D11DAD4C48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D1DFD52E-9505-7750-95B3-96ED0B109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7900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7BDAA-E97C-279D-D896-5A245AFDB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4CB63546-D74D-B5CF-B44B-EF02FFBC1B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5A285A42-3D9D-4023-9CF3-097DB2B6705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CFB3712C-7986-087C-CE51-847BD2582F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ED9F4739-8D53-00E3-5C24-81CA87C85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BE24C23B-9AEF-028D-2C95-775A2755CF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5794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C54F0-29A6-5891-B9AB-E295CFCB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E465F651-A70A-2972-A43F-C13125683EE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7561B6F2-292F-6DE3-F3F2-23788A61B56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10EFCD7F-C336-8847-8E5C-6341B253D5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2D4421AE-54A3-01E5-B71F-71B9FA0A05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F8B244F0-330D-E6AA-1E65-644FE7C98E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7783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B146-45E5-B9D2-C059-D22A088A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01B520E1-6BE8-8478-901B-745F70BC99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692E87AB-D448-95EA-9366-4A1C7BACF0B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5095A382-1C54-5A6A-6202-17A76D7124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5AC7A553-E168-0C41-BB31-319CE026AF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C639C27C-804C-0570-C266-34D98BF21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4158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B2F362F7-E9F3-E21F-0BB1-C9D1D6AE51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388ADE54-2F87-843E-5B8B-A4AC51A989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A1ABA1DC-5ECD-CA59-FF6F-4BB8EAD1AA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F90B0C26-0429-FE6B-CFD1-2EC0019AE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83171B02-0872-4A6E-7DA2-40F847288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905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6642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521C-FE0A-F2CD-E33C-81AE1B037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1ABD85D6-D8EB-BCF6-8559-EED6C61810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B646FAA9-C023-1550-5509-B6CE2248DFE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ED176450-AB21-1B0B-360C-4BB67B8F0C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005AEAAA-006B-1F08-E958-F0194A93B5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29AE75D7-3AFA-167C-5D74-5541F95C79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46195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D006D-07B5-60C8-CF1B-011524727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F98E1BB4-2944-AC49-9B85-F30B9E5C660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2C298D9A-8715-6AF3-A063-33E33DF0BB6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44DC06C3-BE0A-0A14-42E3-D6E58AA841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25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54AB935C-55D0-E796-8A5F-D11DAD4C48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D1DFD52E-9505-7750-95B3-96ED0B109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4159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6C82EF2-A341-2041-8598-87DA7BCAA1CF}" type="datetime1">
              <a:rPr lang="en-US" sz="1200"/>
              <a:pPr/>
              <a:t>7/29/26</a:t>
            </a:fld>
            <a:endParaRPr lang="en-US" sz="1200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0E0765E-7412-AB49-8369-CA4C24FC0644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8909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7273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6C82EF2-A341-2041-8598-87DA7BCAA1CF}" type="datetime1">
              <a:rPr lang="en-US" sz="1200"/>
              <a:pPr/>
              <a:t>7/29/26</a:t>
            </a:fld>
            <a:endParaRPr lang="en-US" sz="1200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0E0765E-7412-AB49-8369-CA4C24FC0644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8909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173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6C82EF2-A341-2041-8598-87DA7BCAA1CF}" type="datetime1">
              <a:rPr lang="en-US" sz="1200"/>
              <a:pPr/>
              <a:t>7/29/26</a:t>
            </a:fld>
            <a:endParaRPr lang="en-US" sz="1200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0E0765E-7412-AB49-8369-CA4C24FC0644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8909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6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200"/>
              <a:t>Complex Genetics (Gelb)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6C82EF2-A341-2041-8598-87DA7BCAA1CF}" type="datetime1">
              <a:rPr lang="en-US" sz="1200"/>
              <a:pPr/>
              <a:t>7/29/26</a:t>
            </a:fld>
            <a:endParaRPr lang="en-US" sz="1200"/>
          </a:p>
        </p:txBody>
      </p:sp>
      <p:sp>
        <p:nvSpPr>
          <p:cNvPr id="890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0E0765E-7412-AB49-8369-CA4C24FC0644}" type="slidenum">
              <a:rPr lang="en-US" sz="1200"/>
              <a:pPr/>
              <a:t>29</a:t>
            </a:fld>
            <a:endParaRPr lang="en-US" sz="1200"/>
          </a:p>
        </p:txBody>
      </p:sp>
      <p:sp>
        <p:nvSpPr>
          <p:cNvPr id="8909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7250" y="685800"/>
            <a:ext cx="5143500" cy="3429000"/>
          </a:xfrm>
          <a:solidFill>
            <a:srgbClr val="FFFFFF"/>
          </a:solidFill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177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id="{24FE2B0C-B1A0-65FD-08D0-77B04492FF9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D1F63077-A323-47DA-68A4-77C54292E42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75655C0F-FA49-5742-BA50-F676EE2F7FC6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92163" name="Rectangle 7">
            <a:extLst>
              <a:ext uri="{FF2B5EF4-FFF2-40B4-BE49-F238E27FC236}">
                <a16:creationId xmlns:a16="http://schemas.microsoft.com/office/drawing/2014/main" id="{42A46655-39AF-1059-CDA5-B81481ACB1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F96FA7C6-8100-754E-953C-0DA0DC181E83}" type="slidenum">
              <a:rPr lang="en-US" altLang="en-US" sz="1200"/>
              <a:pPr/>
              <a:t>30</a:t>
            </a:fld>
            <a:endParaRPr lang="en-US" altLang="en-US" sz="1200"/>
          </a:p>
        </p:txBody>
      </p:sp>
      <p:sp>
        <p:nvSpPr>
          <p:cNvPr id="92164" name="Rectangle 2">
            <a:extLst>
              <a:ext uri="{FF2B5EF4-FFF2-40B4-BE49-F238E27FC236}">
                <a16:creationId xmlns:a16="http://schemas.microsoft.com/office/drawing/2014/main" id="{71F5A86B-7F53-8B4D-C6E8-BBB97AEE3E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>
            <a:extLst>
              <a:ext uri="{FF2B5EF4-FFF2-40B4-BE49-F238E27FC236}">
                <a16:creationId xmlns:a16="http://schemas.microsoft.com/office/drawing/2014/main" id="{B8767B0C-5B4F-2C15-3E75-08C5F2AFCD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265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A8E4-392F-53E5-F135-71EE55ED9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A2A463C1-A863-2C2B-318D-ABF9E33B7D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95C3EAF5-2C57-EB29-03E3-65EA4D19EE6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DA4C0E2C-78C3-78F1-A1AE-B30C799A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0CA2088E-A6B0-8E80-91C2-50FE709936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DDDFA8C6-27D5-A0AD-51F4-F0D12C9A8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703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8DCF9-CE53-3CB9-C8E0-D46CC502F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4A93B633-2207-B860-1007-BBF0726FC6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14DEE3E3-76F4-8703-43E9-9E9EE7E8C77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91D60F74-1D06-E0F8-3610-711582BBB9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02EE9CD1-BE0F-D943-D0B0-5D6C9B4BFD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1D30F5E9-9EB3-0A02-CB6B-11F0119EAD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1067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FD689-BA5E-470F-54B4-576D83D23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D88058B7-528E-D595-6551-D045910149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EDCC66AE-05C3-27E8-DDF7-000E873B0D4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8E1F3E92-BFDE-C44D-947A-81DD1FF28D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B4F72B00-A1E5-8839-B89C-819CC6E55E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F008BE49-4FFC-6201-4EFD-B2D39AD91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805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4802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1D753593-EE0C-9D20-4F3F-B45A7C5C467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77826" name="Rectangle 3">
            <a:extLst>
              <a:ext uri="{FF2B5EF4-FFF2-40B4-BE49-F238E27FC236}">
                <a16:creationId xmlns:a16="http://schemas.microsoft.com/office/drawing/2014/main" id="{86E385F3-6908-7976-54A3-24333509FFF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816AA1E6-255B-6A4F-A904-45C6AD51BB5F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77827" name="Rectangle 7">
            <a:extLst>
              <a:ext uri="{FF2B5EF4-FFF2-40B4-BE49-F238E27FC236}">
                <a16:creationId xmlns:a16="http://schemas.microsoft.com/office/drawing/2014/main" id="{7490EAAE-6640-CDBA-9893-915E0CE866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526D249-4C13-3446-8549-BF076C6852D3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77828" name="Rectangle 2">
            <a:extLst>
              <a:ext uri="{FF2B5EF4-FFF2-40B4-BE49-F238E27FC236}">
                <a16:creationId xmlns:a16="http://schemas.microsoft.com/office/drawing/2014/main" id="{4324FE28-A913-E183-E2C6-3A6DC810B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>
            <a:extLst>
              <a:ext uri="{FF2B5EF4-FFF2-40B4-BE49-F238E27FC236}">
                <a16:creationId xmlns:a16="http://schemas.microsoft.com/office/drawing/2014/main" id="{38BE5F35-2168-CBFF-ACF2-6B5E504B0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556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B2F362F7-E9F3-E21F-0BB1-C9D1D6AE51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/>
              <a:t>Complex Genetics (Gelb)</a:t>
            </a:r>
          </a:p>
        </p:txBody>
      </p:sp>
      <p:sp>
        <p:nvSpPr>
          <p:cNvPr id="83970" name="Rectangle 3">
            <a:extLst>
              <a:ext uri="{FF2B5EF4-FFF2-40B4-BE49-F238E27FC236}">
                <a16:creationId xmlns:a16="http://schemas.microsoft.com/office/drawing/2014/main" id="{388ADE54-2F87-843E-5B8B-A4AC51A989C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20552875-0268-7644-A385-45A2A7F76A13}" type="datetime1">
              <a:rPr lang="en-US" altLang="en-US" sz="1200"/>
              <a:pPr/>
              <a:t>7/29/26</a:t>
            </a:fld>
            <a:endParaRPr lang="en-US" altLang="en-US" sz="1200"/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A1ABA1DC-5ECD-CA59-FF6F-4BB8EAD1AA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ACD5FD5A-DFCF-024A-9BBE-E233E0474358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F90B0C26-0429-FE6B-CFD1-2EC0019AE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83171B02-0872-4A6E-7DA2-40F8472880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5727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44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F6A7F7-8639-2EF3-0C17-BADF5B0934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655C54-84F3-E2B6-8154-9466B50F6C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1705C4-B9F5-200E-240A-7871A7760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D9F8C-BBE2-B849-80E3-98B00D58FB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3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344101-8D5A-37C5-2F9A-408D6CD6EE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75083-697F-F679-9370-1623E8E83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4D7F18-0BCB-DE5D-BFED-734B0CB741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AC55D-17D8-DD49-A5C5-1D2D4CBA3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10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9487" y="609600"/>
            <a:ext cx="2185988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7" y="609600"/>
            <a:ext cx="638651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30BCCA-C645-81AC-BA88-C7EF610A1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D0D4B9-2EF7-9292-0D85-C9A7CCC02C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E87A36-2D25-0538-B82F-D81B001BF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BA2C6C-B548-E846-AFAC-8ED84E8196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924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1143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71525" y="2743200"/>
            <a:ext cx="8743950" cy="3733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464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0587BF-028A-C7D7-7DF0-D1E1638E82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53B482-F5A9-A81A-A88C-62526BE6F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ABAD6A-B5AB-88DE-8F0B-803696DE64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2A6D73-8A29-AA4C-B8B5-CF75923AE8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510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19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423152-A62D-146B-074E-A444E49F10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D13049-98AB-34D8-3A2A-7352E6FE23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E192AE-69C0-C851-009B-E240ADA99B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271F5B-8F97-5B42-B48A-6DBC8901D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351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981200"/>
            <a:ext cx="42862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981200"/>
            <a:ext cx="42862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36B53C-CEAB-04FF-6222-8768F5BEBC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6972D-46F9-D6CD-B969-FF495BAC8B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8072EE-3135-5D87-0359-50534E5FAE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3BA52-C524-8E4A-8471-3FA405AEF6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150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6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6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8EDFD4-1D49-1017-0FC9-59063B0F86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EDC45FD-2B4E-97C4-CD2F-6DCE49799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940990-EB43-E414-1D3C-A2EBDE43B4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768843-9CC9-EB4E-9C92-4DC6FF4B27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2008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423423-E101-279F-057C-5FA2726932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10E822-730B-78FB-54D6-102D8AA4B2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FD31C9-7A10-6906-FC20-BFF7F2370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D851A8-F6AF-0840-BBE7-875E8D03B7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789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9B91047-21F1-DB7D-8381-418C18AE73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53D83CB-A3A6-5D9C-5641-D87B41BB4D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C44CB27-8F5D-9C7E-BB4C-B5227328E1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86B119-8913-7B46-BEBB-E478F764B2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8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5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69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5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CFA5D6-378F-95F8-FAF2-9D0671CFA0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B10943-3AE2-3256-A1D0-492104E418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85C71D-7363-E860-C19A-9B5231DFCF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DDF78-AE31-5345-AA15-CA3DA7BCEE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931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B08D6-068F-B1A7-7EE4-57338AAA0A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87C16D-AADF-6B43-074C-8E9DA96AD2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129DC0-88CD-369E-5CC1-3CC94B1FBA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4663B-5539-1B40-8D20-DDD5CF69A3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390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6F751D0-B714-E959-C188-26E798C380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609600"/>
            <a:ext cx="8743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6A2116C-FB37-0F3D-9215-06AC3D960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981200"/>
            <a:ext cx="87439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3F3C8F-AB56-6183-DB77-E2BB37E4C0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7BE802-6777-D41D-8703-2064F561BCF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2B99D3-8B74-46A0-56A7-ABB170539C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9639BC-6F76-E64C-8745-D69CEC862DB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15F471A-DAA6-57F4-F584-7A5B148485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4288" y="753182"/>
            <a:ext cx="10287001" cy="1143000"/>
          </a:xfrm>
        </p:spPr>
        <p:txBody>
          <a:bodyPr/>
          <a:lstStyle/>
          <a:p>
            <a:r>
              <a:rPr lang="en-US" altLang="en-US" sz="3600" b="1" dirty="0">
                <a:ea typeface="ＭＳ Ｐゴシック" panose="020B0600070205080204" pitchFamily="34" charset="-128"/>
              </a:rPr>
              <a:t>THE  MILKY  WAY: 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sz="36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Lymphatic Involvement  in  Noonan  Syndrome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E8F41F1F-6A22-046F-7258-5A4CA0593AA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433388" y="3044827"/>
            <a:ext cx="10287001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Bruce D. Gelb, M.D.</a:t>
            </a:r>
          </a:p>
          <a:p>
            <a:pPr>
              <a:lnSpc>
                <a:spcPct val="8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Mindich</a:t>
            </a:r>
            <a:r>
              <a:rPr lang="en-US" altLang="en-US" dirty="0">
                <a:ea typeface="ＭＳ Ｐゴシック" panose="020B0600070205080204" pitchFamily="34" charset="-128"/>
              </a:rPr>
              <a:t> Child Health and Development Institute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Departments of Pediatrics &amp;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Genetics and Genomic Sciences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July 2026</a:t>
            </a:r>
          </a:p>
        </p:txBody>
      </p:sp>
      <p:pic>
        <p:nvPicPr>
          <p:cNvPr id="15363" name="Picture 5" descr="molelogo">
            <a:extLst>
              <a:ext uri="{FF2B5EF4-FFF2-40B4-BE49-F238E27FC236}">
                <a16:creationId xmlns:a16="http://schemas.microsoft.com/office/drawing/2014/main" id="{6FA74B8F-0A0B-1E41-8EE6-A940C955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t="7051" r="4698" b="10684"/>
          <a:stretch>
            <a:fillRect/>
          </a:stretch>
        </p:blipFill>
        <p:spPr bwMode="auto">
          <a:xfrm>
            <a:off x="7773988" y="4616450"/>
            <a:ext cx="2513012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MSSMLogo.png">
            <a:extLst>
              <a:ext uri="{FF2B5EF4-FFF2-40B4-BE49-F238E27FC236}">
                <a16:creationId xmlns:a16="http://schemas.microsoft.com/office/drawing/2014/main" id="{43D87D14-21EB-BBAD-1E57-9944E33D5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1700"/>
            <a:ext cx="46990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DADBB-E52F-DAA7-D152-0BD02490C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543097FC-91EE-E566-9A54-DBCDBC782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AND  ASSOCIATIONS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C07880C1-72EC-0F5C-BD9C-B8BA7366CC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8149" y="1614733"/>
            <a:ext cx="9095872" cy="4648200"/>
          </a:xfrm>
        </p:spPr>
        <p:txBody>
          <a:bodyPr/>
          <a:lstStyle/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Risk Factors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Fetal Lymphatic Increases Postnatal Risk 4.9 Fold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Genotype: </a:t>
            </a:r>
            <a:r>
              <a:rPr lang="en-US" altLang="en-US" i="1" dirty="0">
                <a:ea typeface="ＭＳ Ｐゴシック" panose="020B0600070205080204" pitchFamily="34" charset="-128"/>
              </a:rPr>
              <a:t>RIT1 </a:t>
            </a:r>
            <a:r>
              <a:rPr lang="en-US" altLang="en-US" dirty="0">
                <a:ea typeface="ＭＳ Ｐゴシック" panose="020B0600070205080204" pitchFamily="34" charset="-128"/>
              </a:rPr>
              <a:t>and </a:t>
            </a:r>
            <a:r>
              <a:rPr lang="en-US" altLang="en-US" i="1" dirty="0">
                <a:ea typeface="ＭＳ Ｐゴシック" panose="020B0600070205080204" pitchFamily="34" charset="-128"/>
              </a:rPr>
              <a:t>SOS2 </a:t>
            </a:r>
            <a:r>
              <a:rPr lang="en-US" altLang="en-US" dirty="0">
                <a:ea typeface="ＭＳ Ｐゴシック" panose="020B0600070205080204" pitchFamily="34" charset="-128"/>
              </a:rPr>
              <a:t>Increase Risk</a:t>
            </a:r>
            <a:endParaRPr lang="en-US" altLang="en-US" i="1" dirty="0">
              <a:ea typeface="ＭＳ Ｐゴシック" panose="020B0600070205080204" pitchFamily="34" charset="-128"/>
            </a:endParaRP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i="1" dirty="0">
                <a:ea typeface="ＭＳ Ｐゴシック" panose="020B0600070205080204" pitchFamily="34" charset="-128"/>
              </a:rPr>
              <a:t>PTPN11: </a:t>
            </a:r>
            <a:r>
              <a:rPr lang="en-US" altLang="en-US" dirty="0">
                <a:ea typeface="ＭＳ Ｐゴシック" panose="020B0600070205080204" pitchFamily="34" charset="-128"/>
              </a:rPr>
              <a:t>Certain Parts of the Protein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No Association with Congenital Heart Disease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DE2257AC-97DD-0C27-D99E-89C8E05886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F9E3A868-5A23-53CA-E572-6BC29AB7AE62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89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Increased  Nuchal  Translucency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7219E0-D99F-E84F-9C0F-E84DC5FFC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88" y="2288598"/>
            <a:ext cx="4309350" cy="31410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8E4723-3FFE-8F48-9557-C78566E6D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719" y="2229852"/>
            <a:ext cx="4505654" cy="325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9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Cystic  Hygroma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7291CF-C59B-E743-9F79-C4D1EFA9D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0485" y="1676226"/>
            <a:ext cx="5550568" cy="446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6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D7693C9D-13CC-BADA-500A-A2BB1F8F6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Pre-Natal  Issues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C34CE946-E113-319E-DF34-093774475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0444" y="1596734"/>
            <a:ext cx="9095872" cy="4648200"/>
          </a:xfrm>
        </p:spPr>
        <p:txBody>
          <a:bodyPr/>
          <a:lstStyle/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20% Increased Nuchal Translucency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30% Cystic Hygroma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30% Pleural Effusions (Fluid around the Lungs)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20% Hydrops Fetalis (Fluid everywhere)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Frequencies Depend on Gene (</a:t>
            </a:r>
            <a:r>
              <a:rPr lang="en-US" altLang="en-US" i="1" dirty="0">
                <a:ea typeface="ＭＳ Ｐゴシック" panose="020B0600070205080204" pitchFamily="34" charset="-128"/>
              </a:rPr>
              <a:t>RIT1 &gt; PTPN11)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ADFBC1B7-B269-DBC1-3EFC-A0F202F4ED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615D0FB9-C55A-A1E5-B9ED-9B7565B3A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8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D7693C9D-13CC-BADA-500A-A2BB1F8F6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POSTNATAL  ISSUES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C34CE946-E113-319E-DF34-093774475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8149" y="1614733"/>
            <a:ext cx="9095872" cy="4648200"/>
          </a:xfrm>
        </p:spPr>
        <p:txBody>
          <a:bodyPr/>
          <a:lstStyle/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Peripheral Lymphedema (Swelling of the Legs)</a:t>
            </a:r>
          </a:p>
          <a:p>
            <a:pPr lvl="1"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Onset in Infancy vs. Adolescence or Early Adulthood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Chylothorax (Chyle in the Chest)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Chylous Ascites (Chyle in the Abdomen)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Protein-Losing Enteropathy (Gut Leaks Proteins)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Pulmonary Lymphangiectasia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ADFBC1B7-B269-DBC1-3EFC-A0F202F4ED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615D0FB9-C55A-A1E5-B9ED-9B7565B3A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890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Lymphedema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9F598-1D24-3744-A17A-E783C3097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816" y="1562100"/>
            <a:ext cx="3632800" cy="485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40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LYMPHATIC  101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53BD9-476A-514C-A6E8-5F6A722F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34" y="1773044"/>
            <a:ext cx="8743950" cy="101828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Lymph Fluid + Fat = </a:t>
            </a:r>
            <a:r>
              <a:rPr lang="en-US" dirty="0" err="1"/>
              <a:t>Chyle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481E18-2779-1D48-896E-B9D14BB5AA18}"/>
              </a:ext>
            </a:extLst>
          </p:cNvPr>
          <p:cNvGrpSpPr/>
          <p:nvPr/>
        </p:nvGrpSpPr>
        <p:grpSpPr>
          <a:xfrm>
            <a:off x="140130" y="2727221"/>
            <a:ext cx="1126905" cy="3312774"/>
            <a:chOff x="268466" y="2727221"/>
            <a:chExt cx="1126905" cy="331277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C58458E-3A6D-5C4A-B8A0-56AC3454A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0426" b="96349"/>
            <a:stretch/>
          </p:blipFill>
          <p:spPr>
            <a:xfrm>
              <a:off x="270659" y="2727221"/>
              <a:ext cx="1124712" cy="13325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01BEFD-B3D0-DE4F-B9CD-174AD188C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620" t="13635"/>
            <a:stretch/>
          </p:blipFill>
          <p:spPr>
            <a:xfrm>
              <a:off x="268466" y="2815205"/>
              <a:ext cx="1122947" cy="322479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AF7C2F-DB62-7D48-A7A2-BCABDE7A2777}"/>
              </a:ext>
            </a:extLst>
          </p:cNvPr>
          <p:cNvGrpSpPr/>
          <p:nvPr/>
        </p:nvGrpSpPr>
        <p:grpSpPr>
          <a:xfrm>
            <a:off x="1427749" y="2811327"/>
            <a:ext cx="5770908" cy="3200400"/>
            <a:chOff x="1427749" y="2811327"/>
            <a:chExt cx="5770908" cy="32004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25E1E6-758B-F045-B838-0A98EA5BC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1457" y="2811327"/>
              <a:ext cx="4267200" cy="3200400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5B6663B-4CC2-2C43-819A-25E725938AAD}"/>
                </a:ext>
              </a:extLst>
            </p:cNvPr>
            <p:cNvCxnSpPr/>
            <p:nvPr/>
          </p:nvCxnSpPr>
          <p:spPr bwMode="auto">
            <a:xfrm>
              <a:off x="1427749" y="4411527"/>
              <a:ext cx="1315453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216950A-1B9B-1E45-A792-9A5156136367}"/>
              </a:ext>
            </a:extLst>
          </p:cNvPr>
          <p:cNvGrpSpPr/>
          <p:nvPr/>
        </p:nvGrpSpPr>
        <p:grpSpPr>
          <a:xfrm>
            <a:off x="7391160" y="2707053"/>
            <a:ext cx="2643175" cy="3332942"/>
            <a:chOff x="7391160" y="2707053"/>
            <a:chExt cx="2643175" cy="333294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4226491-3E46-E54F-812D-831CC31A8ABF}"/>
                </a:ext>
              </a:extLst>
            </p:cNvPr>
            <p:cNvGrpSpPr/>
            <p:nvPr/>
          </p:nvGrpSpPr>
          <p:grpSpPr>
            <a:xfrm>
              <a:off x="8876297" y="2707053"/>
              <a:ext cx="1158038" cy="3332942"/>
              <a:chOff x="5507456" y="2518674"/>
              <a:chExt cx="1158038" cy="3332942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E7A520A7-D60D-1A44-B6C4-50F093A911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r="50108" b="94415"/>
              <a:stretch/>
            </p:blipFill>
            <p:spPr>
              <a:xfrm>
                <a:off x="5507456" y="2518674"/>
                <a:ext cx="1158038" cy="208548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6024E5-50A2-C042-851B-4D634F13E0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2887" r="50108"/>
              <a:stretch/>
            </p:blipFill>
            <p:spPr>
              <a:xfrm>
                <a:off x="5507456" y="2598885"/>
                <a:ext cx="1158038" cy="3252731"/>
              </a:xfrm>
              <a:prstGeom prst="rect">
                <a:avLst/>
              </a:prstGeom>
            </p:spPr>
          </p:pic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17C3D86-49F2-BE48-A866-EFA442563744}"/>
                </a:ext>
              </a:extLst>
            </p:cNvPr>
            <p:cNvCxnSpPr/>
            <p:nvPr/>
          </p:nvCxnSpPr>
          <p:spPr bwMode="auto">
            <a:xfrm>
              <a:off x="7391160" y="4411527"/>
              <a:ext cx="1315453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9515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A1D7-1AE4-3AE3-8504-62AB58B5A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37103750-D809-C2E6-2D98-D339F17B21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CHYLOUS  PLEURAL  EFFUSION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A20C4EB7-A421-E0D2-5360-4956FA875E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DE71FD93-9424-A128-3343-96ADBEC37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EE5B9C-FD5C-4AE5-A08B-F1B845AD6A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21" r="21074"/>
          <a:stretch>
            <a:fillRect/>
          </a:stretch>
        </p:blipFill>
        <p:spPr>
          <a:xfrm>
            <a:off x="627473" y="2203122"/>
            <a:ext cx="5681378" cy="2926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C72E10-B01F-B9A9-6370-7131D51B95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00" t="6061" r="18662" b="5975"/>
          <a:stretch>
            <a:fillRect/>
          </a:stretch>
        </p:blipFill>
        <p:spPr>
          <a:xfrm>
            <a:off x="7103351" y="1718956"/>
            <a:ext cx="2556176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2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D420D-464C-FD76-BA15-7A6EA981E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ECA6AC56-6E76-39CB-807A-2D45EC44D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-4948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PROTEIN-LOSING  ENTEROPATHY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F63EEEE0-52C6-9C6A-3A78-A2BD73B6BF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97794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D2ABEA-05BE-AEB7-ACF7-14A52AE965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26" r="63432" b="49607"/>
          <a:stretch>
            <a:fillRect/>
          </a:stretch>
        </p:blipFill>
        <p:spPr>
          <a:xfrm>
            <a:off x="1425141" y="1046020"/>
            <a:ext cx="3503119" cy="57607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AF3B29E-A92A-0651-A4B3-A2803AA68918}"/>
              </a:ext>
            </a:extLst>
          </p:cNvPr>
          <p:cNvGrpSpPr/>
          <p:nvPr/>
        </p:nvGrpSpPr>
        <p:grpSpPr>
          <a:xfrm>
            <a:off x="5468305" y="1046020"/>
            <a:ext cx="3503120" cy="5760720"/>
            <a:chOff x="6430205" y="1046020"/>
            <a:chExt cx="3503120" cy="576072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9DFE0C-374C-184C-056A-DFE9D41951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3432" t="4426" b="49607"/>
            <a:stretch>
              <a:fillRect/>
            </a:stretch>
          </p:blipFill>
          <p:spPr>
            <a:xfrm>
              <a:off x="6430205" y="1046020"/>
              <a:ext cx="3503120" cy="576072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7FF2F6F-4F12-E43B-528D-C0D483DCB5D3}"/>
                </a:ext>
              </a:extLst>
            </p:cNvPr>
            <p:cNvSpPr/>
            <p:nvPr/>
          </p:nvSpPr>
          <p:spPr bwMode="auto">
            <a:xfrm>
              <a:off x="6430205" y="1840675"/>
              <a:ext cx="362481" cy="415637"/>
            </a:xfrm>
            <a:prstGeom prst="rect">
              <a:avLst/>
            </a:prstGeom>
            <a:solidFill>
              <a:srgbClr val="F2DCD5"/>
            </a:solidFill>
            <a:ln w="9525" cap="flat" cmpd="sng" algn="ctr">
              <a:solidFill>
                <a:srgbClr val="F2DCD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21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2FA16-BD68-EAE3-AACE-6224AE3BB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28180B42-C3B0-5571-BA6C-25F0C4FF9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PULMONARY  LYMPHANGIECTASIA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4E2CC818-9AE3-17A5-C3E0-FD8F1528CE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9360A4E8-FFC6-11C4-A3EC-8063FCAEC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7E4A5-0438-5E9F-27E5-37FAE4522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235" y="2005171"/>
            <a:ext cx="4883962" cy="39319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285678-D733-63EF-7760-79D956725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55" y="1710661"/>
            <a:ext cx="4478520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5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94DD3-2CC2-4839-2D5B-B0FC9908D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85" y="0"/>
            <a:ext cx="1028442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9C8F53-74BD-3A8F-2159-B2802D7028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937" r="-2" b="20407"/>
          <a:stretch>
            <a:fillRect/>
          </a:stretch>
        </p:blipFill>
        <p:spPr>
          <a:xfrm>
            <a:off x="20" y="1282"/>
            <a:ext cx="10286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28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F2739-13CE-815F-E5F3-5DF181E19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29ABA270-9207-8BE9-BFF2-1E6A1C8D4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PULMONARY  LYMPHANGIECTASIA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A2E2F360-00D4-640C-76FD-73F8EBCD33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7FA12CB3-30D4-30DC-4655-277B0E92861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A1D1BA-E736-648D-012A-09DDF820D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1685131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43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9482E-FD56-98D7-E2BE-598CD2C11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60E428D0-4C70-9FDA-E36E-69D0A92F3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Lymphatic Imaging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MAGNETIC  RESONANCE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E3988A5F-5529-3B04-18C0-E065ED2FF2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1AC158B9-D1F3-1AAF-E39B-87CD9DBE0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C3347B-B233-F5B9-4733-76687B9F4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873" y="1492965"/>
            <a:ext cx="3766095" cy="50292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1AF95AE-A02B-25B3-C523-D33D23A301EF}"/>
              </a:ext>
            </a:extLst>
          </p:cNvPr>
          <p:cNvGrpSpPr/>
          <p:nvPr/>
        </p:nvGrpSpPr>
        <p:grpSpPr>
          <a:xfrm>
            <a:off x="5284520" y="1547971"/>
            <a:ext cx="4227615" cy="4846320"/>
            <a:chOff x="4999512" y="1547971"/>
            <a:chExt cx="4227615" cy="4846320"/>
          </a:xfrm>
        </p:grpSpPr>
        <p:pic>
          <p:nvPicPr>
            <p:cNvPr id="5" name="Main graphic">
              <a:extLst>
                <a:ext uri="{FF2B5EF4-FFF2-40B4-BE49-F238E27FC236}">
                  <a16:creationId xmlns:a16="http://schemas.microsoft.com/office/drawing/2014/main" id="{EA67BBB1-0C59-2587-8CF0-D45A14DAF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4897" r="33353" b="66942"/>
            <a:stretch>
              <a:fillRect/>
            </a:stretch>
          </p:blipFill>
          <p:spPr>
            <a:xfrm>
              <a:off x="4999512" y="1547971"/>
              <a:ext cx="4227615" cy="4846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0E5A0A-C1D4-11E9-D8EE-C4446F99CAAB}"/>
                </a:ext>
              </a:extLst>
            </p:cNvPr>
            <p:cNvSpPr/>
            <p:nvPr/>
          </p:nvSpPr>
          <p:spPr bwMode="auto">
            <a:xfrm>
              <a:off x="5143500" y="1781299"/>
              <a:ext cx="188521" cy="261257"/>
            </a:xfrm>
            <a:prstGeom prst="rect">
              <a:avLst/>
            </a:prstGeom>
            <a:solidFill>
              <a:srgbClr val="1E1E1E"/>
            </a:solidFill>
            <a:ln w="9525" cap="flat" cmpd="sng" algn="ctr">
              <a:solidFill>
                <a:srgbClr val="1E1E1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82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7F536-8E08-297F-2041-E76D8D306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EEC50650-4B64-35E3-8865-F05E9105D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Imaging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OF  ABNORMALITIES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96C79190-D0C0-9EFC-C76C-95B1FF131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878" y="1614733"/>
            <a:ext cx="10180122" cy="4648200"/>
          </a:xfrm>
        </p:spPr>
        <p:txBody>
          <a:bodyPr/>
          <a:lstStyle/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 err="1">
                <a:ea typeface="ＭＳ Ｐゴシック" panose="020B0600070205080204" pitchFamily="34" charset="-128"/>
              </a:rPr>
              <a:t>Sheyanth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i="1" dirty="0">
                <a:ea typeface="ＭＳ Ｐゴシック" panose="020B0600070205080204" pitchFamily="34" charset="-128"/>
              </a:rPr>
              <a:t>et al</a:t>
            </a:r>
            <a:r>
              <a:rPr lang="en-US" altLang="en-US" dirty="0">
                <a:ea typeface="ＭＳ Ｐゴシック" panose="020B0600070205080204" pitchFamily="34" charset="-128"/>
              </a:rPr>
              <a:t>., 2026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MR Imaging</a:t>
            </a:r>
          </a:p>
          <a:p>
            <a:pPr lvl="1"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10 Controls</a:t>
            </a:r>
          </a:p>
          <a:p>
            <a:pPr lvl="1"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10 Noonan Syndrome (5 with/5 without Lymphatic Issues)</a:t>
            </a:r>
          </a:p>
          <a:p>
            <a:pPr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Abnormal Thoracic Ducts</a:t>
            </a:r>
          </a:p>
          <a:p>
            <a:pPr lvl="1"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Controls: 2/10 Abnormal</a:t>
            </a:r>
          </a:p>
          <a:p>
            <a:pPr lvl="1">
              <a:lnSpc>
                <a:spcPct val="14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Noonan Syndrome: 8/9 Abnormal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F44DB304-5A41-02AC-086E-049143F9C6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7B643F79-FA6B-EE4F-A766-C2AA2AB7E023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30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D7693C9D-13CC-BADA-500A-A2BB1F8F6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34" y="246022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CONVENTIONAL  TREATMENTS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C34CE946-E113-319E-DF34-093774475D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0477" y="1511377"/>
            <a:ext cx="6833936" cy="46482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Peripheral Lymphedema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Observe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Compression Stockings</a:t>
            </a:r>
          </a:p>
          <a:p>
            <a:pPr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 err="1">
                <a:ea typeface="ＭＳ Ｐゴシック" panose="020B0600070205080204" pitchFamily="34" charset="-128"/>
              </a:rPr>
              <a:t>Chylous</a:t>
            </a:r>
            <a:r>
              <a:rPr lang="en-US" altLang="en-US" dirty="0">
                <a:ea typeface="ＭＳ Ｐゴシック" panose="020B0600070205080204" pitchFamily="34" charset="-128"/>
              </a:rPr>
              <a:t> Effusions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Low-Fat Diets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Medications (Usefulness Unclear)</a:t>
            </a:r>
          </a:p>
          <a:p>
            <a:pPr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Health-Threatening Issues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Catheterization-Based Interventions</a:t>
            </a:r>
          </a:p>
          <a:p>
            <a:pPr lvl="1">
              <a:lnSpc>
                <a:spcPct val="12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Surgery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ADFBC1B7-B269-DBC1-3EFC-A0F202F4ED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615D0FB9-C55A-A1E5-B9ED-9B7565B3A98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755142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C30F5-BA33-DF4D-1E72-36396122B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A5AE1B2E-D06D-0E38-0324-6AA981A17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34" y="246022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TREATMENT  OUTCOMES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4918B042-2E3F-C76F-FA15-92F330BB13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50477" y="1511377"/>
            <a:ext cx="6833936" cy="4648200"/>
          </a:xfrm>
        </p:spPr>
        <p:txBody>
          <a:bodyPr/>
          <a:lstStyle/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Literature Review</a:t>
            </a:r>
          </a:p>
          <a:p>
            <a:pPr lvl="1"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18 Patients in 10 Papers</a:t>
            </a:r>
          </a:p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Surgical Incision or Ligation</a:t>
            </a:r>
          </a:p>
          <a:p>
            <a:pPr lvl="1"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Terrible Results</a:t>
            </a:r>
          </a:p>
          <a:p>
            <a:pPr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Targeted Interventions</a:t>
            </a:r>
          </a:p>
          <a:p>
            <a:pPr lvl="1">
              <a:spcBef>
                <a:spcPts val="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Stable or Minor Benefit: 5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Resolution: 1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Bleeding or Death: 2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Surgical Lymphatic-Vein Connection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4 of 4: Good Outcomes Short Term</a:t>
            </a: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98833010-7BC5-AE86-4693-02EEA626FB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E848FF39-2217-7D98-2446-BD7F2B15B39B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755142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2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2FA16-BD68-EAE3-AACE-6224AE3BB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28180B42-C3B0-5571-BA6C-25F0C4FF9A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36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BIOLOGY  AND  MECHANISTIC  THERAPY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4E2CC818-9AE3-17A5-C3E0-FD8F1528CE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9360A4E8-FFC6-11C4-A3EC-8063FCAECF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91E378-D5E1-2140-BDCD-2D6005F9A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186" y="1518829"/>
            <a:ext cx="6384953" cy="500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84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0447" y="1490662"/>
            <a:ext cx="8746106" cy="5129216"/>
          </a:xfrm>
        </p:spPr>
        <p:txBody>
          <a:bodyPr/>
          <a:lstStyle/>
          <a:p>
            <a:pPr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4000" dirty="0">
                <a:latin typeface="Times" charset="0"/>
                <a:ea typeface="ＭＳ Ｐゴシック" charset="0"/>
                <a:cs typeface="ＭＳ Ｐゴシック" charset="0"/>
              </a:rPr>
              <a:t>16-Year-Old with NS (</a:t>
            </a:r>
            <a:r>
              <a:rPr lang="en-US" sz="4000" i="1" dirty="0">
                <a:latin typeface="Times" charset="0"/>
                <a:ea typeface="ＭＳ Ｐゴシック" charset="0"/>
                <a:cs typeface="ＭＳ Ｐゴシック" charset="0"/>
              </a:rPr>
              <a:t>SOS1</a:t>
            </a:r>
            <a:r>
              <a:rPr lang="en-US" sz="4000" dirty="0">
                <a:latin typeface="Times" charset="0"/>
                <a:ea typeface="ＭＳ Ｐゴシック" charset="0"/>
                <a:cs typeface="ＭＳ Ｐゴシック" charset="0"/>
              </a:rPr>
              <a:t>)</a:t>
            </a: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sz="3600" dirty="0">
                <a:latin typeface="Times" charset="0"/>
                <a:ea typeface="ＭＳ Ｐゴシック" charset="0"/>
              </a:rPr>
              <a:t>Chylothorax and PLE</a:t>
            </a:r>
            <a:endParaRPr lang="en-US" sz="3200" dirty="0">
              <a:latin typeface="Times" charset="0"/>
              <a:ea typeface="ＭＳ Ｐゴシック" charset="0"/>
            </a:endParaRP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sz="3200" dirty="0" err="1">
                <a:latin typeface="Times" charset="0"/>
                <a:ea typeface="ＭＳ Ｐゴシック" charset="0"/>
              </a:rPr>
              <a:t>Mesentreric</a:t>
            </a:r>
            <a:r>
              <a:rPr lang="en-US" sz="3200" dirty="0">
                <a:latin typeface="Times" charset="0"/>
                <a:ea typeface="ＭＳ Ｐゴシック" charset="0"/>
              </a:rPr>
              <a:t> and </a:t>
            </a:r>
            <a:r>
              <a:rPr lang="en-US" sz="3200">
                <a:latin typeface="Times" charset="0"/>
                <a:ea typeface="ＭＳ Ｐゴシック" charset="0"/>
              </a:rPr>
              <a:t>Pulmonary Lymphangiectasia</a:t>
            </a:r>
            <a:endParaRPr lang="en-US" sz="3200" dirty="0">
              <a:latin typeface="Times" charset="0"/>
              <a:ea typeface="ＭＳ Ｐゴシック" charset="0"/>
            </a:endParaRP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sz="3200" dirty="0">
                <a:latin typeface="Times" charset="0"/>
                <a:ea typeface="ＭＳ Ｐゴシック" charset="0"/>
              </a:rPr>
              <a:t>Failed Medical and Interventional Approaches</a:t>
            </a:r>
            <a:endParaRPr lang="en-US" sz="3600" dirty="0">
              <a:latin typeface="Symbol" charset="0"/>
              <a:ea typeface="ＭＳ Ｐゴシック" charset="0"/>
            </a:endParaRPr>
          </a:p>
          <a:p>
            <a:pPr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4000" dirty="0">
                <a:latin typeface="Times" charset="0"/>
                <a:ea typeface="ＭＳ Ｐゴシック" charset="0"/>
                <a:cs typeface="ＭＳ Ｐゴシック" charset="0"/>
              </a:rPr>
              <a:t>Trametinib 1 mg/day</a:t>
            </a: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3200" dirty="0">
                <a:latin typeface="Times" charset="0"/>
                <a:ea typeface="ＭＳ Ｐゴシック" charset="0"/>
              </a:rPr>
              <a:t>Symptoms Resolved by 8 Weeks</a:t>
            </a:r>
          </a:p>
          <a:p>
            <a:pPr lvl="1">
              <a:lnSpc>
                <a:spcPts val="570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sz="3200" dirty="0">
                <a:latin typeface="Times" charset="0"/>
                <a:ea typeface="ＭＳ Ｐゴシック" charset="0"/>
              </a:rPr>
              <a:t>Remained Well on Treatment at 6 Months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0" y="238122"/>
            <a:ext cx="9144000" cy="857250"/>
          </a:xfrm>
          <a:noFill/>
        </p:spPr>
        <p:txBody>
          <a:bodyPr/>
          <a:lstStyle/>
          <a:p>
            <a:pPr>
              <a:lnSpc>
                <a:spcPts val="398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</a:t>
            </a: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Lymphovascular</a:t>
            </a: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 Disease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TREATMENT</a:t>
            </a:r>
            <a:endParaRPr lang="en-US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 flipV="1">
            <a:off x="571500" y="1277882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6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0" y="238122"/>
            <a:ext cx="9144000" cy="857250"/>
          </a:xfrm>
          <a:noFill/>
        </p:spPr>
        <p:txBody>
          <a:bodyPr/>
          <a:lstStyle/>
          <a:p>
            <a:pPr>
              <a:lnSpc>
                <a:spcPts val="398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</a:t>
            </a: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Lymphovascular</a:t>
            </a: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 Disease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TREATMENT</a:t>
            </a:r>
            <a:endParaRPr lang="en-US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 flipV="1">
            <a:off x="571500" y="1176282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New picture">
            <a:extLst>
              <a:ext uri="{FF2B5EF4-FFF2-40B4-BE49-F238E27FC236}">
                <a16:creationId xmlns:a16="http://schemas.microsoft.com/office/drawing/2014/main" id="{712BB84A-2EDB-E9D0-3D87-6460CF50CD3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1"/>
          <a:stretch/>
        </p:blipFill>
        <p:spPr bwMode="auto">
          <a:xfrm>
            <a:off x="1628776" y="1739904"/>
            <a:ext cx="711515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F878E2-0888-47C2-E18E-D60AFB20C9BA}"/>
              </a:ext>
            </a:extLst>
          </p:cNvPr>
          <p:cNvSpPr txBox="1"/>
          <p:nvPr/>
        </p:nvSpPr>
        <p:spPr>
          <a:xfrm>
            <a:off x="1663921" y="1228866"/>
            <a:ext cx="3220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7DB1E9-5096-7C4B-B98D-900415559CB0}"/>
              </a:ext>
            </a:extLst>
          </p:cNvPr>
          <p:cNvSpPr txBox="1"/>
          <p:nvPr/>
        </p:nvSpPr>
        <p:spPr>
          <a:xfrm>
            <a:off x="5548103" y="1228866"/>
            <a:ext cx="3220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After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8231C-23F7-A344-C6AC-AAAAE9249427}"/>
              </a:ext>
            </a:extLst>
          </p:cNvPr>
          <p:cNvSpPr txBox="1"/>
          <p:nvPr/>
        </p:nvSpPr>
        <p:spPr>
          <a:xfrm>
            <a:off x="5537201" y="6378578"/>
            <a:ext cx="3436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Dori, </a:t>
            </a:r>
            <a:r>
              <a:rPr lang="en-US" sz="2800" b="1" i="1" dirty="0">
                <a:solidFill>
                  <a:schemeClr val="tx2"/>
                </a:solidFill>
              </a:rPr>
              <a:t>Pediatrics </a:t>
            </a:r>
            <a:r>
              <a:rPr lang="en-US" sz="2800" b="1" dirty="0">
                <a:solidFill>
                  <a:schemeClr val="tx2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687369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0" y="238122"/>
            <a:ext cx="9144000" cy="857250"/>
          </a:xfrm>
          <a:noFill/>
        </p:spPr>
        <p:txBody>
          <a:bodyPr/>
          <a:lstStyle/>
          <a:p>
            <a:pPr>
              <a:lnSpc>
                <a:spcPts val="398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</a:t>
            </a: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Lymphovascular</a:t>
            </a: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 Disease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TREATMENT</a:t>
            </a:r>
            <a:endParaRPr lang="en-US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 flipV="1">
            <a:off x="571500" y="1277882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F878E2-0888-47C2-E18E-D60AFB20C9BA}"/>
              </a:ext>
            </a:extLst>
          </p:cNvPr>
          <p:cNvSpPr txBox="1"/>
          <p:nvPr/>
        </p:nvSpPr>
        <p:spPr>
          <a:xfrm>
            <a:off x="1232121" y="1867180"/>
            <a:ext cx="3220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7DB1E9-5096-7C4B-B98D-900415559CB0}"/>
              </a:ext>
            </a:extLst>
          </p:cNvPr>
          <p:cNvSpPr txBox="1"/>
          <p:nvPr/>
        </p:nvSpPr>
        <p:spPr>
          <a:xfrm>
            <a:off x="5548103" y="1867180"/>
            <a:ext cx="3220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After</a:t>
            </a:r>
          </a:p>
        </p:txBody>
      </p:sp>
      <p:pic>
        <p:nvPicPr>
          <p:cNvPr id="8" name="New picture">
            <a:extLst>
              <a:ext uri="{FF2B5EF4-FFF2-40B4-BE49-F238E27FC236}">
                <a16:creationId xmlns:a16="http://schemas.microsoft.com/office/drawing/2014/main" id="{096AD9D2-357E-72A6-DDEE-A1BE788E9DD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9"/>
          <a:stretch/>
        </p:blipFill>
        <p:spPr bwMode="auto">
          <a:xfrm>
            <a:off x="732366" y="2387608"/>
            <a:ext cx="8822269" cy="349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253614-2BDE-9B6A-0816-59D364618E0F}"/>
              </a:ext>
            </a:extLst>
          </p:cNvPr>
          <p:cNvSpPr txBox="1"/>
          <p:nvPr/>
        </p:nvSpPr>
        <p:spPr>
          <a:xfrm>
            <a:off x="6299201" y="6327778"/>
            <a:ext cx="3436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Dori, </a:t>
            </a:r>
            <a:r>
              <a:rPr lang="en-US" sz="2800" b="1" i="1" dirty="0">
                <a:solidFill>
                  <a:schemeClr val="tx2"/>
                </a:solidFill>
              </a:rPr>
              <a:t>Pediatrics </a:t>
            </a:r>
            <a:r>
              <a:rPr lang="en-US" sz="2800" b="1" dirty="0">
                <a:solidFill>
                  <a:schemeClr val="tx2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608002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0447" y="1490662"/>
            <a:ext cx="8746106" cy="5129216"/>
          </a:xfrm>
        </p:spPr>
        <p:txBody>
          <a:bodyPr/>
          <a:lstStyle/>
          <a:p>
            <a:pPr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dirty="0" err="1">
                <a:latin typeface="Times" charset="0"/>
                <a:ea typeface="ＭＳ Ｐゴシック" charset="0"/>
                <a:cs typeface="ＭＳ Ｐゴシック" charset="0"/>
              </a:rPr>
              <a:t>Leenders</a:t>
            </a:r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en-US" i="1" dirty="0">
                <a:latin typeface="Times" charset="0"/>
                <a:ea typeface="ＭＳ Ｐゴシック" charset="0"/>
                <a:cs typeface="ＭＳ Ｐゴシック" charset="0"/>
              </a:rPr>
              <a:t>et al., </a:t>
            </a:r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2025</a:t>
            </a:r>
          </a:p>
          <a:p>
            <a:pPr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>
                <a:latin typeface="Times" charset="0"/>
                <a:ea typeface="ＭＳ Ｐゴシック" charset="0"/>
              </a:rPr>
              <a:t>Patients </a:t>
            </a:r>
            <a:r>
              <a:rPr lang="en-US" dirty="0">
                <a:latin typeface="Times" charset="0"/>
                <a:ea typeface="ＭＳ Ｐゴシック" charset="0"/>
              </a:rPr>
              <a:t>Treated with Trametinib</a:t>
            </a:r>
            <a:endParaRPr lang="en-US" sz="2800" dirty="0">
              <a:latin typeface="Times" charset="0"/>
              <a:ea typeface="ＭＳ Ｐゴシック" charset="0"/>
            </a:endParaRPr>
          </a:p>
          <a:p>
            <a:pPr lvl="1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dirty="0">
                <a:latin typeface="Times" charset="0"/>
                <a:ea typeface="ＭＳ Ｐゴシック" charset="0"/>
              </a:rPr>
              <a:t>8 Dutch</a:t>
            </a:r>
          </a:p>
          <a:p>
            <a:pPr lvl="1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Lucida Grande" charset="0"/>
              <a:buChar char="-"/>
            </a:pPr>
            <a:r>
              <a:rPr lang="en-US" dirty="0">
                <a:latin typeface="Times" charset="0"/>
                <a:ea typeface="ＭＳ Ｐゴシック" charset="0"/>
              </a:rPr>
              <a:t>15 Previous Publications</a:t>
            </a:r>
            <a:endParaRPr lang="en-US" sz="3200" dirty="0">
              <a:latin typeface="Symbol" charset="0"/>
              <a:ea typeface="ＭＳ Ｐゴシック" charset="0"/>
            </a:endParaRPr>
          </a:p>
          <a:p>
            <a:pPr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dirty="0">
                <a:latin typeface="Times" charset="0"/>
                <a:ea typeface="ＭＳ Ｐゴシック" charset="0"/>
                <a:cs typeface="ＭＳ Ｐゴシック" charset="0"/>
              </a:rPr>
              <a:t>Effectiveness</a:t>
            </a:r>
          </a:p>
          <a:p>
            <a:pPr lvl="1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dirty="0">
                <a:latin typeface="Times" charset="0"/>
                <a:ea typeface="ＭＳ Ｐゴシック" charset="0"/>
              </a:rPr>
              <a:t>Infants (n = 12): Excellent Results</a:t>
            </a:r>
          </a:p>
          <a:p>
            <a:pPr lvl="1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</a:pPr>
            <a:r>
              <a:rPr lang="en-US" dirty="0">
                <a:latin typeface="Times" charset="0"/>
                <a:ea typeface="ＭＳ Ｐゴシック" charset="0"/>
              </a:rPr>
              <a:t>Adolescents (n = 11)</a:t>
            </a:r>
          </a:p>
          <a:p>
            <a:pPr lvl="2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en-US" dirty="0">
                <a:latin typeface="Times" charset="0"/>
                <a:ea typeface="ＭＳ Ｐゴシック" charset="0"/>
              </a:rPr>
              <a:t>Chylothorax: Good Results</a:t>
            </a:r>
          </a:p>
          <a:p>
            <a:pPr lvl="2">
              <a:lnSpc>
                <a:spcPts val="4020"/>
              </a:lnSpc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en-US" dirty="0">
                <a:latin typeface="Times" charset="0"/>
                <a:ea typeface="ＭＳ Ｐゴシック" charset="0"/>
              </a:rPr>
              <a:t>Peripheral Lymphedema: Poor Results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title"/>
          </p:nvPr>
        </p:nvSpPr>
        <p:spPr>
          <a:xfrm>
            <a:off x="571500" y="238122"/>
            <a:ext cx="9144000" cy="857250"/>
          </a:xfrm>
          <a:noFill/>
        </p:spPr>
        <p:txBody>
          <a:bodyPr/>
          <a:lstStyle/>
          <a:p>
            <a:pPr>
              <a:lnSpc>
                <a:spcPts val="3980"/>
              </a:lnSpc>
            </a:pP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NS  </a:t>
            </a:r>
            <a:r>
              <a:rPr lang="en-US" b="1" dirty="0" err="1">
                <a:latin typeface="Times" charset="0"/>
                <a:ea typeface="ＭＳ Ｐゴシック" charset="0"/>
                <a:cs typeface="ＭＳ Ｐゴシック" charset="0"/>
              </a:rPr>
              <a:t>Lymphovascular</a:t>
            </a:r>
            <a: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  <a:t> Disease</a:t>
            </a:r>
            <a:br>
              <a:rPr lang="en-US" b="1" dirty="0">
                <a:latin typeface="Times" charset="0"/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rPr>
              <a:t>TRAMETINIB  TREATMENT</a:t>
            </a:r>
            <a:endParaRPr lang="en-US" dirty="0">
              <a:solidFill>
                <a:schemeClr val="tx1"/>
              </a:solidFill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 flipV="1">
            <a:off x="571500" y="1277882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1AE5A-5043-7DC2-587A-9B26D9866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0CE647-BC57-F4CC-48AE-17C129ACB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889000"/>
            <a:ext cx="5080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19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3" descr="questions.jpg">
            <a:extLst>
              <a:ext uri="{FF2B5EF4-FFF2-40B4-BE49-F238E27FC236}">
                <a16:creationId xmlns:a16="http://schemas.microsoft.com/office/drawing/2014/main" id="{4F3A7350-0BBD-9C11-08CF-BFBF0C1E13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665163"/>
            <a:ext cx="5491162" cy="54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92E16-AC7A-676A-2D08-D581710A0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BF6367-E840-F2F1-7003-28890BC9B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775" y="847020"/>
            <a:ext cx="7772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8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E770F-3E74-7948-BF29-43C90998A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34" y="1773044"/>
            <a:ext cx="874395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/>
              <a:t>What is the lymphatic system?</a:t>
            </a:r>
          </a:p>
          <a:p>
            <a:pPr marL="0" indent="0" algn="ctr">
              <a:buNone/>
            </a:pPr>
            <a:r>
              <a:rPr lang="en-US" sz="4000" dirty="0"/>
              <a:t> </a:t>
            </a:r>
          </a:p>
          <a:p>
            <a:pPr marL="0" indent="0" algn="ctr">
              <a:buNone/>
            </a:pPr>
            <a:r>
              <a:rPr lang="en-US" sz="4000" dirty="0"/>
              <a:t>Is that just for infections?</a:t>
            </a:r>
          </a:p>
        </p:txBody>
      </p:sp>
    </p:spTree>
    <p:extLst>
      <p:ext uri="{BB962C8B-B14F-4D97-AF65-F5344CB8AC3E}">
        <p14:creationId xmlns:p14="http://schemas.microsoft.com/office/powerpoint/2010/main" val="136837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LYMPHATIC  101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A83DEC-E7B2-2649-8A63-6D6CCC204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960" y="2630904"/>
            <a:ext cx="5478380" cy="365225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553BD9-476A-514C-A6E8-5F6A722F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734" y="1773044"/>
            <a:ext cx="8743950" cy="101828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Known Fondly as the Body’s Sewer System!</a:t>
            </a:r>
          </a:p>
        </p:txBody>
      </p:sp>
    </p:spTree>
    <p:extLst>
      <p:ext uri="{BB962C8B-B14F-4D97-AF65-F5344CB8AC3E}">
        <p14:creationId xmlns:p14="http://schemas.microsoft.com/office/powerpoint/2010/main" val="1602271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7FFC1E3A-8594-DD37-8564-6BD6D33658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463550" y="152400"/>
            <a:ext cx="11056938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sz="4000" b="1" dirty="0">
                <a:ea typeface="ＭＳ Ｐゴシック" panose="020B0600070205080204" pitchFamily="34" charset="-128"/>
              </a:rPr>
              <a:t>NS  Lymphatic Involvement</a:t>
            </a:r>
            <a:br>
              <a:rPr lang="en-US" altLang="en-US" sz="4000" b="1" dirty="0">
                <a:ea typeface="ＭＳ Ｐゴシック" panose="020B0600070205080204" pitchFamily="34" charset="-128"/>
              </a:rPr>
            </a:br>
            <a:r>
              <a:rPr lang="en-US" altLang="en-US" sz="4000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LYMPHATIC  101</a:t>
            </a:r>
            <a:endParaRPr lang="en-US" altLang="en-US" sz="4000" dirty="0">
              <a:ea typeface="ＭＳ Ｐゴシック" panose="020B0600070205080204" pitchFamily="34" charset="-128"/>
            </a:endParaRPr>
          </a:p>
        </p:txBody>
      </p:sp>
      <p:sp>
        <p:nvSpPr>
          <p:cNvPr id="76802" name="Line 4">
            <a:extLst>
              <a:ext uri="{FF2B5EF4-FFF2-40B4-BE49-F238E27FC236}">
                <a16:creationId xmlns:a16="http://schemas.microsoft.com/office/drawing/2014/main" id="{69E9DDAE-0769-8F36-C082-64FAC416C9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0" y="1298575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6803" name="Line 5">
            <a:extLst>
              <a:ext uri="{FF2B5EF4-FFF2-40B4-BE49-F238E27FC236}">
                <a16:creationId xmlns:a16="http://schemas.microsoft.com/office/drawing/2014/main" id="{B35B5CF8-1FE0-F9BD-76C6-70240BDC0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650038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5D57F6-29BB-7841-9AED-FEC2C60E8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929" y="1553736"/>
            <a:ext cx="5104089" cy="47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02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2DE1E-0040-8887-0A21-D3779439E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EF1670FB-4CD6-C8E6-FE82-48AAC78CD9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AND  ASSOCIATIONS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F3D42EA0-B126-104E-F952-AF8A4116B7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18560" y="1672809"/>
            <a:ext cx="6189554" cy="4648200"/>
          </a:xfrm>
        </p:spPr>
        <p:txBody>
          <a:bodyPr/>
          <a:lstStyle/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Swarts </a:t>
            </a:r>
            <a:r>
              <a:rPr lang="en-US" altLang="en-US" i="1" dirty="0">
                <a:ea typeface="ＭＳ Ｐゴシック" panose="020B0600070205080204" pitchFamily="34" charset="-128"/>
              </a:rPr>
              <a:t>et al</a:t>
            </a:r>
            <a:r>
              <a:rPr lang="en-US" altLang="en-US" dirty="0">
                <a:ea typeface="ＭＳ Ｐゴシック" panose="020B0600070205080204" pitchFamily="34" charset="-128"/>
              </a:rPr>
              <a:t>., Dutch Patients, 2022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Lifetime Risk 37%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Prenatal 20%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Postnatal 30%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9FB2A2B6-689A-8C8D-E956-B463746F06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96644AC7-12A5-B54C-D02D-5B426F4065C7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46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C565A-41FF-4FF1-9600-24D5DCCDD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FAF8BF26-6954-A824-2EE5-F1AC5AD3E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0163" y="273804"/>
            <a:ext cx="10287000" cy="114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NS  Lymphatic  Involvement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chemeClr val="tx1"/>
                </a:solidFill>
                <a:ea typeface="ＭＳ Ｐゴシック" panose="020B0600070205080204" pitchFamily="34" charset="-128"/>
              </a:rPr>
              <a:t>FREQUENCY  AND  ASSOCIATIONS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B39A227D-FF45-148C-D31D-C426F47B6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37151" y="1748883"/>
            <a:ext cx="6116725" cy="4648200"/>
          </a:xfrm>
        </p:spPr>
        <p:txBody>
          <a:bodyPr/>
          <a:lstStyle/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Infancy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Peripheral Lymphedema 19%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 err="1">
                <a:ea typeface="ＭＳ Ｐゴシック" panose="020B0600070205080204" pitchFamily="34" charset="-128"/>
              </a:rPr>
              <a:t>Chylous</a:t>
            </a:r>
            <a:r>
              <a:rPr lang="en-US" altLang="en-US" dirty="0">
                <a:ea typeface="ＭＳ Ｐゴシック" panose="020B0600070205080204" pitchFamily="34" charset="-128"/>
              </a:rPr>
              <a:t> Effusions 7%</a:t>
            </a:r>
          </a:p>
          <a:p>
            <a:pPr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Adulthood</a:t>
            </a:r>
          </a:p>
          <a:p>
            <a:pPr lvl="1">
              <a:lnSpc>
                <a:spcPct val="190000"/>
              </a:lnSpc>
              <a:spcBef>
                <a:spcPct val="10000"/>
              </a:spcBef>
              <a:buClr>
                <a:schemeClr val="tx2"/>
              </a:buClr>
            </a:pPr>
            <a:r>
              <a:rPr lang="en-US" altLang="en-US" dirty="0">
                <a:ea typeface="ＭＳ Ｐゴシック" panose="020B0600070205080204" pitchFamily="34" charset="-128"/>
              </a:rPr>
              <a:t>Peripheral Lymphedema 29%</a:t>
            </a:r>
          </a:p>
          <a:p>
            <a:pPr lvl="1">
              <a:lnSpc>
                <a:spcPct val="110000"/>
              </a:lnSpc>
              <a:spcBef>
                <a:spcPct val="10000"/>
              </a:spcBef>
              <a:spcAft>
                <a:spcPts val="600"/>
              </a:spcAft>
              <a:buClr>
                <a:schemeClr val="tx2"/>
              </a:buClr>
            </a:pPr>
            <a:endParaRPr lang="en-US" altLang="en-US" sz="3200" dirty="0">
              <a:ea typeface="ＭＳ Ｐゴシック" panose="020B0600070205080204" pitchFamily="34" charset="-128"/>
            </a:endParaRPr>
          </a:p>
        </p:txBody>
      </p:sp>
      <p:sp>
        <p:nvSpPr>
          <p:cNvPr id="82947" name="Line 4">
            <a:extLst>
              <a:ext uri="{FF2B5EF4-FFF2-40B4-BE49-F238E27FC236}">
                <a16:creationId xmlns:a16="http://schemas.microsoft.com/office/drawing/2014/main" id="{4B0D54F2-D63F-43EC-05D6-B647FFFE7C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30163" y="1568952"/>
            <a:ext cx="1028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948" name="Line 5">
            <a:extLst>
              <a:ext uri="{FF2B5EF4-FFF2-40B4-BE49-F238E27FC236}">
                <a16:creationId xmlns:a16="http://schemas.microsoft.com/office/drawing/2014/main" id="{EC3DBD2C-039C-2149-5B6F-4D2BB9858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-30163" y="6577013"/>
            <a:ext cx="1028700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773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FFFF66"/>
      </a:lt2>
      <a:accent1>
        <a:srgbClr val="FFFFFF"/>
      </a:accent1>
      <a:accent2>
        <a:srgbClr val="3333CC"/>
      </a:accent2>
      <a:accent3>
        <a:srgbClr val="AAAAAA"/>
      </a:accent3>
      <a:accent4>
        <a:srgbClr val="DADADA"/>
      </a:accent4>
      <a:accent5>
        <a:srgbClr val="FFFFFF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7703</TotalTime>
  <Words>709</Words>
  <Application>Microsoft Macintosh PowerPoint</Application>
  <PresentationFormat>35mm Slides</PresentationFormat>
  <Paragraphs>186</Paragraphs>
  <Slides>30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ＭＳ Ｐゴシック</vt:lpstr>
      <vt:lpstr>Arial</vt:lpstr>
      <vt:lpstr>Lucida Grande</vt:lpstr>
      <vt:lpstr>Symbol</vt:lpstr>
      <vt:lpstr>Times</vt:lpstr>
      <vt:lpstr>Wingdings</vt:lpstr>
      <vt:lpstr>Blank Presentation</vt:lpstr>
      <vt:lpstr>THE  MILKY  WAY:   Lymphatic Involvement  in  Noonan  Syndrome</vt:lpstr>
      <vt:lpstr>PowerPoint Presentation</vt:lpstr>
      <vt:lpstr>PowerPoint Presentation</vt:lpstr>
      <vt:lpstr>PowerPoint Presentation</vt:lpstr>
      <vt:lpstr>PowerPoint Presentation</vt:lpstr>
      <vt:lpstr>NS  Lymphatic Involvement LYMPHATIC  101</vt:lpstr>
      <vt:lpstr>NS  Lymphatic Involvement LYMPHATIC  101</vt:lpstr>
      <vt:lpstr>NS  Lymphatic  Involvement FREQUENCY  AND  ASSOCIATIONS</vt:lpstr>
      <vt:lpstr>NS  Lymphatic  Involvement FREQUENCY  AND  ASSOCIATIONS</vt:lpstr>
      <vt:lpstr>NS  Lymphatic  Involvement FREQUENCY  AND  ASSOCIATIONS</vt:lpstr>
      <vt:lpstr>NS  Lymphatic Involvement Increased  Nuchal  Translucency</vt:lpstr>
      <vt:lpstr>NS  Lymphatic Involvement Cystic  Hygroma</vt:lpstr>
      <vt:lpstr>NS  Lymphatic  Involvement Pre-Natal  Issues</vt:lpstr>
      <vt:lpstr>NS  Lymphatic  Involvement POSTNATAL  ISSUES</vt:lpstr>
      <vt:lpstr>NS  Lymphatic Involvement Lymphedema</vt:lpstr>
      <vt:lpstr>NS  Lymphatic Involvement LYMPHATIC  101</vt:lpstr>
      <vt:lpstr>NS  Lymphatic Involvement CHYLOUS  PLEURAL  EFFUSION</vt:lpstr>
      <vt:lpstr>NS  Lymphatic Involvement PROTEIN-LOSING  ENTEROPATHY</vt:lpstr>
      <vt:lpstr>NS  Lymphatic Involvement PULMONARY  LYMPHANGIECTASIA</vt:lpstr>
      <vt:lpstr>NS  Lymphatic Involvement PULMONARY  LYMPHANGIECTASIA</vt:lpstr>
      <vt:lpstr>Lymphatic Imaging MAGNETIC  RESONANCE</vt:lpstr>
      <vt:lpstr>NS  Lymphatic  Imaging FREQUENCY  OF  ABNORMALITIES</vt:lpstr>
      <vt:lpstr>NS  Lymphatic  Involvement CONVENTIONAL  TREATMENTS</vt:lpstr>
      <vt:lpstr>NS  Lymphatic  Involvement TREATMENT  OUTCOMES</vt:lpstr>
      <vt:lpstr>NS  Lymphatic Involvement BIOLOGY  AND  MECHANISTIC  THERAPY</vt:lpstr>
      <vt:lpstr>NS  Lymphovascular Disease TRAMETINIB  TREATMENT</vt:lpstr>
      <vt:lpstr>NS  Lymphovascular Disease TRAMETINIB  TREATMENT</vt:lpstr>
      <vt:lpstr>NS  Lymphovascular Disease TRAMETINIB  TREATMENT</vt:lpstr>
      <vt:lpstr>NS  Lymphovascular Disease TRAMETINIB  TREATMENT</vt:lpstr>
      <vt:lpstr>PowerPoint Presentation</vt:lpstr>
    </vt:vector>
  </TitlesOfParts>
  <Company>Mount Sinai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NOONAN  SYNDROME  AND  RELATED  DISORDERS (P.S.  It’s  a  Family Affair)</dc:title>
  <cp:lastModifiedBy>Gelb, Bruce</cp:lastModifiedBy>
  <cp:revision>134</cp:revision>
  <dcterms:created xsi:type="dcterms:W3CDTF">2013-01-25T01:39:27Z</dcterms:created>
  <dcterms:modified xsi:type="dcterms:W3CDTF">2026-07-30T02:50:01Z</dcterms:modified>
</cp:coreProperties>
</file>