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464" r:id="rId2"/>
    <p:sldId id="340" r:id="rId3"/>
    <p:sldId id="574" r:id="rId4"/>
    <p:sldId id="587" r:id="rId5"/>
    <p:sldId id="343" r:id="rId6"/>
    <p:sldId id="573" r:id="rId7"/>
    <p:sldId id="576" r:id="rId8"/>
    <p:sldId id="578" r:id="rId9"/>
    <p:sldId id="588" r:id="rId10"/>
    <p:sldId id="577" r:id="rId11"/>
    <p:sldId id="581" r:id="rId12"/>
    <p:sldId id="583" r:id="rId13"/>
    <p:sldId id="584" r:id="rId14"/>
    <p:sldId id="582" r:id="rId15"/>
    <p:sldId id="585" r:id="rId16"/>
    <p:sldId id="586" r:id="rId17"/>
    <p:sldId id="579" r:id="rId18"/>
    <p:sldId id="580" r:id="rId19"/>
    <p:sldId id="595" r:id="rId20"/>
    <p:sldId id="597" r:id="rId21"/>
    <p:sldId id="596" r:id="rId22"/>
    <p:sldId id="589" r:id="rId23"/>
    <p:sldId id="594" r:id="rId24"/>
    <p:sldId id="590" r:id="rId25"/>
    <p:sldId id="591" r:id="rId26"/>
    <p:sldId id="592" r:id="rId27"/>
    <p:sldId id="593" r:id="rId28"/>
    <p:sldId id="598" r:id="rId29"/>
    <p:sldId id="599" r:id="rId30"/>
    <p:sldId id="600" r:id="rId31"/>
    <p:sldId id="601" r:id="rId32"/>
    <p:sldId id="602" r:id="rId33"/>
    <p:sldId id="604" r:id="rId34"/>
    <p:sldId id="605" r:id="rId35"/>
    <p:sldId id="608" r:id="rId36"/>
    <p:sldId id="609" r:id="rId37"/>
    <p:sldId id="669" r:id="rId38"/>
    <p:sldId id="761" r:id="rId39"/>
    <p:sldId id="747" r:id="rId40"/>
    <p:sldId id="606" r:id="rId41"/>
  </p:sldIdLst>
  <p:sldSz cx="10287000" cy="6858000" type="35mm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lb, Bruce" initials="GB" lastIdx="1" clrIdx="0">
    <p:extLst>
      <p:ext uri="{19B8F6BF-5375-455C-9EA6-DF929625EA0E}">
        <p15:presenceInfo xmlns:p15="http://schemas.microsoft.com/office/powerpoint/2012/main" userId="S::bruce.gelb@mssm.edu::380bc2f9-2ea0-4c82-a7db-cc725c86ba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29"/>
    <p:restoredTop sz="91348"/>
  </p:normalViewPr>
  <p:slideViewPr>
    <p:cSldViewPr snapToGrid="0">
      <p:cViewPr varScale="1">
        <p:scale>
          <a:sx n="107" d="100"/>
          <a:sy n="107" d="100"/>
        </p:scale>
        <p:origin x="792" y="168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-1208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A9637471-646F-F838-8E28-F5F276349F4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Complex Genetics (Gelb)</a:t>
            </a:r>
          </a:p>
        </p:txBody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BA59EB7B-A7C3-FFD3-C3C5-1B75C0FAEDB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80111C0-418B-0C4E-A521-C1C274671A1D}" type="datetime1">
              <a:rPr lang="en-US" altLang="en-US"/>
              <a:pPr/>
              <a:t>7/30/26</a:t>
            </a:fld>
            <a:endParaRPr lang="en-US" altLang="en-US"/>
          </a:p>
        </p:txBody>
      </p:sp>
      <p:sp>
        <p:nvSpPr>
          <p:cNvPr id="94212" name="Rectangle 4">
            <a:extLst>
              <a:ext uri="{FF2B5EF4-FFF2-40B4-BE49-F238E27FC236}">
                <a16:creationId xmlns:a16="http://schemas.microsoft.com/office/drawing/2014/main" id="{98D5DE04-4CB8-ABF2-2B74-F6A8B87294D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4213" name="Rectangle 5">
            <a:extLst>
              <a:ext uri="{FF2B5EF4-FFF2-40B4-BE49-F238E27FC236}">
                <a16:creationId xmlns:a16="http://schemas.microsoft.com/office/drawing/2014/main" id="{044FA56E-6267-6424-BCC6-D2495393C3C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4E84699-8855-964A-B546-80F8458BB3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C1E6FA9E-303A-408F-4876-306A1BC48C6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Complex Genetics (Gelb)</a:t>
            </a:r>
          </a:p>
        </p:txBody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6188B9BA-E11A-AF1D-4C46-20D956CAF51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847187A-0BEB-8A47-846D-2A4BC68F2062}" type="datetime1">
              <a:rPr lang="en-US" altLang="en-US"/>
              <a:pPr/>
              <a:t>7/30/26</a:t>
            </a:fld>
            <a:endParaRPr lang="en-US" alt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DFE4D10B-A294-8495-321A-BE149F5D58D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7250" y="685800"/>
            <a:ext cx="51435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9" name="Rectangle 5">
            <a:extLst>
              <a:ext uri="{FF2B5EF4-FFF2-40B4-BE49-F238E27FC236}">
                <a16:creationId xmlns:a16="http://schemas.microsoft.com/office/drawing/2014/main" id="{49CF9BA7-AE46-7FEA-5923-2B80198DB87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3190" name="Rectangle 6">
            <a:extLst>
              <a:ext uri="{FF2B5EF4-FFF2-40B4-BE49-F238E27FC236}">
                <a16:creationId xmlns:a16="http://schemas.microsoft.com/office/drawing/2014/main" id="{34E069D2-3773-4A4E-7B26-A719F7AF116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3191" name="Rectangle 7">
            <a:extLst>
              <a:ext uri="{FF2B5EF4-FFF2-40B4-BE49-F238E27FC236}">
                <a16:creationId xmlns:a16="http://schemas.microsoft.com/office/drawing/2014/main" id="{AB8D6CD2-50D2-B028-91EA-F7630D5C9F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72C9112-E15C-6443-8B3C-EF2CBE83F3C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6F67F126-C4BA-3745-DBAC-912FE7BC05E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4945952E-DA59-AC3C-54BC-1CCD153C280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FE51A760-0FEC-D94B-BC22-9B11A64D5155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16387" name="Rectangle 7">
            <a:extLst>
              <a:ext uri="{FF2B5EF4-FFF2-40B4-BE49-F238E27FC236}">
                <a16:creationId xmlns:a16="http://schemas.microsoft.com/office/drawing/2014/main" id="{867A4857-EA18-F569-9C9E-8C0E22DC66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21B67DCE-7164-C646-89D3-2BFA66D20A85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16388" name="Rectangle 2">
            <a:extLst>
              <a:ext uri="{FF2B5EF4-FFF2-40B4-BE49-F238E27FC236}">
                <a16:creationId xmlns:a16="http://schemas.microsoft.com/office/drawing/2014/main" id="{71BC33F9-E935-FA1E-3001-825F77C0E588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9" name="Rectangle 3">
            <a:extLst>
              <a:ext uri="{FF2B5EF4-FFF2-40B4-BE49-F238E27FC236}">
                <a16:creationId xmlns:a16="http://schemas.microsoft.com/office/drawing/2014/main" id="{FB698D69-A51D-6C71-748C-4706CC4859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127BE945-2175-5E08-BEC4-6A6F1C202E9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70B62475-470C-6F77-88D0-80CE7BAA8D9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947199E-8ED0-2B45-99E0-434842AA0628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34819" name="Rectangle 7">
            <a:extLst>
              <a:ext uri="{FF2B5EF4-FFF2-40B4-BE49-F238E27FC236}">
                <a16:creationId xmlns:a16="http://schemas.microsoft.com/office/drawing/2014/main" id="{1395EC04-324A-15A5-6B5E-E001311078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55852CF-365C-6F4D-80E5-12F61C3E9377}" type="slidenum">
              <a:rPr lang="en-US" altLang="en-US" sz="1200"/>
              <a:pPr/>
              <a:t>10</a:t>
            </a:fld>
            <a:endParaRPr lang="en-US" altLang="en-US" sz="1200"/>
          </a:p>
        </p:txBody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BB44F480-DC7E-C434-F937-71A0D08226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1" name="Rectangle 3">
            <a:extLst>
              <a:ext uri="{FF2B5EF4-FFF2-40B4-BE49-F238E27FC236}">
                <a16:creationId xmlns:a16="http://schemas.microsoft.com/office/drawing/2014/main" id="{24B74E13-1873-94C7-760E-D7C3950CB7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6528B607-8C71-3503-0A6B-2ED6C6A14D1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36866" name="Rectangle 3">
            <a:extLst>
              <a:ext uri="{FF2B5EF4-FFF2-40B4-BE49-F238E27FC236}">
                <a16:creationId xmlns:a16="http://schemas.microsoft.com/office/drawing/2014/main" id="{A75DD2F7-F994-BFA9-7D50-3CA0CFFF004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A36DF4A-17BE-2D41-B42E-67357BEFBC1F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36867" name="Rectangle 7">
            <a:extLst>
              <a:ext uri="{FF2B5EF4-FFF2-40B4-BE49-F238E27FC236}">
                <a16:creationId xmlns:a16="http://schemas.microsoft.com/office/drawing/2014/main" id="{FE86ABD7-E2F6-F284-E6FD-964095A54A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5263A266-B3B9-E945-A5A2-C0AEB9CAA0E7}" type="slidenum">
              <a:rPr lang="en-US" altLang="en-US" sz="1200"/>
              <a:pPr/>
              <a:t>11</a:t>
            </a:fld>
            <a:endParaRPr lang="en-US" altLang="en-US" sz="1200"/>
          </a:p>
        </p:txBody>
      </p:sp>
      <p:sp>
        <p:nvSpPr>
          <p:cNvPr id="36868" name="Rectangle 2">
            <a:extLst>
              <a:ext uri="{FF2B5EF4-FFF2-40B4-BE49-F238E27FC236}">
                <a16:creationId xmlns:a16="http://schemas.microsoft.com/office/drawing/2014/main" id="{3CFD82BA-6721-2783-CD13-8A6053A83C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9" name="Rectangle 3">
            <a:extLst>
              <a:ext uri="{FF2B5EF4-FFF2-40B4-BE49-F238E27FC236}">
                <a16:creationId xmlns:a16="http://schemas.microsoft.com/office/drawing/2014/main" id="{1450FE53-46B8-D394-909D-C2A93B0180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C2BD0B66-DC11-A134-87E9-E5EA1559DF5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38914" name="Rectangle 3">
            <a:extLst>
              <a:ext uri="{FF2B5EF4-FFF2-40B4-BE49-F238E27FC236}">
                <a16:creationId xmlns:a16="http://schemas.microsoft.com/office/drawing/2014/main" id="{65BBCCC7-BC44-8486-89FE-62EF6F9EF88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F55F63DD-43F9-5C41-B1FB-DBCD6C88BB1A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38915" name="Rectangle 7">
            <a:extLst>
              <a:ext uri="{FF2B5EF4-FFF2-40B4-BE49-F238E27FC236}">
                <a16:creationId xmlns:a16="http://schemas.microsoft.com/office/drawing/2014/main" id="{80978180-F941-2D07-08A9-9DF4468A6B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A8FC53BF-A0EC-724A-B365-51F6EEB88353}" type="slidenum">
              <a:rPr lang="en-US" altLang="en-US" sz="1200"/>
              <a:pPr/>
              <a:t>12</a:t>
            </a:fld>
            <a:endParaRPr lang="en-US" altLang="en-US" sz="1200"/>
          </a:p>
        </p:txBody>
      </p:sp>
      <p:sp>
        <p:nvSpPr>
          <p:cNvPr id="38916" name="Rectangle 2">
            <a:extLst>
              <a:ext uri="{FF2B5EF4-FFF2-40B4-BE49-F238E27FC236}">
                <a16:creationId xmlns:a16="http://schemas.microsoft.com/office/drawing/2014/main" id="{C806B625-7E50-D51D-4530-30118747C4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7" name="Rectangle 3">
            <a:extLst>
              <a:ext uri="{FF2B5EF4-FFF2-40B4-BE49-F238E27FC236}">
                <a16:creationId xmlns:a16="http://schemas.microsoft.com/office/drawing/2014/main" id="{94459B98-BCB5-BEE4-A414-4843310A56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:a16="http://schemas.microsoft.com/office/drawing/2014/main" id="{C224E1D8-F12F-8FB0-6BCC-5DCE4694FDB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40962" name="Rectangle 3">
            <a:extLst>
              <a:ext uri="{FF2B5EF4-FFF2-40B4-BE49-F238E27FC236}">
                <a16:creationId xmlns:a16="http://schemas.microsoft.com/office/drawing/2014/main" id="{4D41548E-53A9-77F0-B66A-846B09EB946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FAF256C1-2D6F-3643-BDB0-18B1CE3D0F12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40963" name="Rectangle 7">
            <a:extLst>
              <a:ext uri="{FF2B5EF4-FFF2-40B4-BE49-F238E27FC236}">
                <a16:creationId xmlns:a16="http://schemas.microsoft.com/office/drawing/2014/main" id="{B4A47A52-EA2D-3CC1-9A3D-C3A7C0982B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BD2F5BAA-E793-5143-9CE9-C01F87E13325}" type="slidenum">
              <a:rPr lang="en-US" altLang="en-US" sz="1200"/>
              <a:pPr/>
              <a:t>13</a:t>
            </a:fld>
            <a:endParaRPr lang="en-US" altLang="en-US" sz="1200"/>
          </a:p>
        </p:txBody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1A93BDC5-0BE1-E781-B07D-A0C61EF07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5" name="Rectangle 3">
            <a:extLst>
              <a:ext uri="{FF2B5EF4-FFF2-40B4-BE49-F238E27FC236}">
                <a16:creationId xmlns:a16="http://schemas.microsoft.com/office/drawing/2014/main" id="{D322BF05-0587-74B4-A825-136D2CF0DC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>
            <a:extLst>
              <a:ext uri="{FF2B5EF4-FFF2-40B4-BE49-F238E27FC236}">
                <a16:creationId xmlns:a16="http://schemas.microsoft.com/office/drawing/2014/main" id="{CC3EA222-DCAB-B5D0-518E-6969A9EF3A7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43010" name="Rectangle 3">
            <a:extLst>
              <a:ext uri="{FF2B5EF4-FFF2-40B4-BE49-F238E27FC236}">
                <a16:creationId xmlns:a16="http://schemas.microsoft.com/office/drawing/2014/main" id="{3FE39792-C62B-293A-EB3D-8B84F80A969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D139BD77-8B2F-2041-979A-D1BD93199D9F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43011" name="Rectangle 7">
            <a:extLst>
              <a:ext uri="{FF2B5EF4-FFF2-40B4-BE49-F238E27FC236}">
                <a16:creationId xmlns:a16="http://schemas.microsoft.com/office/drawing/2014/main" id="{2EDE289C-C702-8DC8-E672-8E4BE06618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B4D85D6-F6C5-0C49-8733-2F194B10A0A8}" type="slidenum">
              <a:rPr lang="en-US" altLang="en-US" sz="1200"/>
              <a:pPr/>
              <a:t>14</a:t>
            </a:fld>
            <a:endParaRPr lang="en-US" altLang="en-US" sz="1200"/>
          </a:p>
        </p:txBody>
      </p:sp>
      <p:sp>
        <p:nvSpPr>
          <p:cNvPr id="43012" name="Rectangle 2">
            <a:extLst>
              <a:ext uri="{FF2B5EF4-FFF2-40B4-BE49-F238E27FC236}">
                <a16:creationId xmlns:a16="http://schemas.microsoft.com/office/drawing/2014/main" id="{1DA3BD1F-CE44-AC2E-F892-116B280B87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3" name="Rectangle 3">
            <a:extLst>
              <a:ext uri="{FF2B5EF4-FFF2-40B4-BE49-F238E27FC236}">
                <a16:creationId xmlns:a16="http://schemas.microsoft.com/office/drawing/2014/main" id="{68A72D3A-1E34-52A7-C016-6E9A412FE9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:a16="http://schemas.microsoft.com/office/drawing/2014/main" id="{B52FDB68-C969-194B-C121-F6289B22820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45058" name="Rectangle 3">
            <a:extLst>
              <a:ext uri="{FF2B5EF4-FFF2-40B4-BE49-F238E27FC236}">
                <a16:creationId xmlns:a16="http://schemas.microsoft.com/office/drawing/2014/main" id="{EA39A9FB-78FA-C13D-4E48-775A71B8C62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55A20827-4EC4-9C46-8B6F-D27E2BAAC2CA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45059" name="Rectangle 7">
            <a:extLst>
              <a:ext uri="{FF2B5EF4-FFF2-40B4-BE49-F238E27FC236}">
                <a16:creationId xmlns:a16="http://schemas.microsoft.com/office/drawing/2014/main" id="{D6DBEC2B-9CE7-253C-574C-D269559869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11F2AE45-201C-7D47-93D0-20272FE33162}" type="slidenum">
              <a:rPr lang="en-US" altLang="en-US" sz="1200"/>
              <a:pPr/>
              <a:t>15</a:t>
            </a:fld>
            <a:endParaRPr lang="en-US" altLang="en-US" sz="1200"/>
          </a:p>
        </p:txBody>
      </p:sp>
      <p:sp>
        <p:nvSpPr>
          <p:cNvPr id="45060" name="Rectangle 2">
            <a:extLst>
              <a:ext uri="{FF2B5EF4-FFF2-40B4-BE49-F238E27FC236}">
                <a16:creationId xmlns:a16="http://schemas.microsoft.com/office/drawing/2014/main" id="{6B059824-42D1-7286-1EA9-F183E2D497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1" name="Rectangle 3">
            <a:extLst>
              <a:ext uri="{FF2B5EF4-FFF2-40B4-BE49-F238E27FC236}">
                <a16:creationId xmlns:a16="http://schemas.microsoft.com/office/drawing/2014/main" id="{F750BE48-5BCA-928A-5EFB-0567817ED0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>
            <a:extLst>
              <a:ext uri="{FF2B5EF4-FFF2-40B4-BE49-F238E27FC236}">
                <a16:creationId xmlns:a16="http://schemas.microsoft.com/office/drawing/2014/main" id="{264837D9-84FE-C33E-F4BD-18F9F9122F2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47106" name="Rectangle 3">
            <a:extLst>
              <a:ext uri="{FF2B5EF4-FFF2-40B4-BE49-F238E27FC236}">
                <a16:creationId xmlns:a16="http://schemas.microsoft.com/office/drawing/2014/main" id="{C1A20C1C-C1D1-9093-3DB1-CAD4B649B2E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3D400961-8AD3-7741-BADA-3801D9E98C7A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47107" name="Rectangle 7">
            <a:extLst>
              <a:ext uri="{FF2B5EF4-FFF2-40B4-BE49-F238E27FC236}">
                <a16:creationId xmlns:a16="http://schemas.microsoft.com/office/drawing/2014/main" id="{6A627A05-873D-B744-D706-59ED26B3E9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BFDDDC59-D73F-2C42-8734-4A7AA02F75BA}" type="slidenum">
              <a:rPr lang="en-US" altLang="en-US" sz="1200"/>
              <a:pPr/>
              <a:t>16</a:t>
            </a:fld>
            <a:endParaRPr lang="en-US" altLang="en-US" sz="1200"/>
          </a:p>
        </p:txBody>
      </p:sp>
      <p:sp>
        <p:nvSpPr>
          <p:cNvPr id="47108" name="Rectangle 2">
            <a:extLst>
              <a:ext uri="{FF2B5EF4-FFF2-40B4-BE49-F238E27FC236}">
                <a16:creationId xmlns:a16="http://schemas.microsoft.com/office/drawing/2014/main" id="{4E2A4CE0-B60B-00DE-F0AD-446BB120F0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9" name="Rectangle 3">
            <a:extLst>
              <a:ext uri="{FF2B5EF4-FFF2-40B4-BE49-F238E27FC236}">
                <a16:creationId xmlns:a16="http://schemas.microsoft.com/office/drawing/2014/main" id="{096A9ABC-DC62-368A-B5D8-B4FB5C0D94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>
            <a:extLst>
              <a:ext uri="{FF2B5EF4-FFF2-40B4-BE49-F238E27FC236}">
                <a16:creationId xmlns:a16="http://schemas.microsoft.com/office/drawing/2014/main" id="{9D53A259-2AFC-B591-C784-BD31777A40B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49154" name="Rectangle 3">
            <a:extLst>
              <a:ext uri="{FF2B5EF4-FFF2-40B4-BE49-F238E27FC236}">
                <a16:creationId xmlns:a16="http://schemas.microsoft.com/office/drawing/2014/main" id="{7262E44D-1A93-F4D4-5F53-06C1E5AFE74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E2812F99-163F-B748-92FF-E9A29AE3361A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49155" name="Rectangle 7">
            <a:extLst>
              <a:ext uri="{FF2B5EF4-FFF2-40B4-BE49-F238E27FC236}">
                <a16:creationId xmlns:a16="http://schemas.microsoft.com/office/drawing/2014/main" id="{0A5D5EF2-9F67-C092-6687-FDC2314F3A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C1F47C54-ADBA-FC41-BC09-5CE469D7D91F}" type="slidenum">
              <a:rPr lang="en-US" altLang="en-US" sz="1200"/>
              <a:pPr/>
              <a:t>17</a:t>
            </a:fld>
            <a:endParaRPr lang="en-US" altLang="en-US" sz="1200"/>
          </a:p>
        </p:txBody>
      </p:sp>
      <p:sp>
        <p:nvSpPr>
          <p:cNvPr id="49156" name="Rectangle 2">
            <a:extLst>
              <a:ext uri="{FF2B5EF4-FFF2-40B4-BE49-F238E27FC236}">
                <a16:creationId xmlns:a16="http://schemas.microsoft.com/office/drawing/2014/main" id="{240CAB1B-C042-A08D-EF4D-9B03C1318C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7" name="Rectangle 3">
            <a:extLst>
              <a:ext uri="{FF2B5EF4-FFF2-40B4-BE49-F238E27FC236}">
                <a16:creationId xmlns:a16="http://schemas.microsoft.com/office/drawing/2014/main" id="{6FF115DB-FA33-ED9A-0244-3F05A920F0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>
            <a:extLst>
              <a:ext uri="{FF2B5EF4-FFF2-40B4-BE49-F238E27FC236}">
                <a16:creationId xmlns:a16="http://schemas.microsoft.com/office/drawing/2014/main" id="{5F93FB9F-7E71-888D-0C87-E6B0C4684AD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51202" name="Rectangle 3">
            <a:extLst>
              <a:ext uri="{FF2B5EF4-FFF2-40B4-BE49-F238E27FC236}">
                <a16:creationId xmlns:a16="http://schemas.microsoft.com/office/drawing/2014/main" id="{E772B224-DC87-DCC4-5590-4FA2A06D239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C5F784D1-4F4C-434F-885E-66AF376AB457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51203" name="Rectangle 7">
            <a:extLst>
              <a:ext uri="{FF2B5EF4-FFF2-40B4-BE49-F238E27FC236}">
                <a16:creationId xmlns:a16="http://schemas.microsoft.com/office/drawing/2014/main" id="{13698D01-3AE4-77AF-AF90-9CAA1906F5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50EFCF5B-2DC6-4E4C-9D48-E9FA4978880A}" type="slidenum">
              <a:rPr lang="en-US" altLang="en-US" sz="1200"/>
              <a:pPr/>
              <a:t>18</a:t>
            </a:fld>
            <a:endParaRPr lang="en-US" altLang="en-US" sz="1200"/>
          </a:p>
        </p:txBody>
      </p:sp>
      <p:sp>
        <p:nvSpPr>
          <p:cNvPr id="51204" name="Rectangle 2">
            <a:extLst>
              <a:ext uri="{FF2B5EF4-FFF2-40B4-BE49-F238E27FC236}">
                <a16:creationId xmlns:a16="http://schemas.microsoft.com/office/drawing/2014/main" id="{3FA26764-7B36-C205-FF99-AFDD9FC47A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5" name="Rectangle 3">
            <a:extLst>
              <a:ext uri="{FF2B5EF4-FFF2-40B4-BE49-F238E27FC236}">
                <a16:creationId xmlns:a16="http://schemas.microsoft.com/office/drawing/2014/main" id="{C70058B1-04CD-1434-5AC7-4437F878D2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>
            <a:extLst>
              <a:ext uri="{FF2B5EF4-FFF2-40B4-BE49-F238E27FC236}">
                <a16:creationId xmlns:a16="http://schemas.microsoft.com/office/drawing/2014/main" id="{1447DE14-4DBA-9A60-DC31-6E2A71103F2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53250" name="Rectangle 3">
            <a:extLst>
              <a:ext uri="{FF2B5EF4-FFF2-40B4-BE49-F238E27FC236}">
                <a16:creationId xmlns:a16="http://schemas.microsoft.com/office/drawing/2014/main" id="{764D0EAF-CA35-748E-EA9A-79B0A59738A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DA4E2538-6DA7-234D-A915-1699DB72B88C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53251" name="Rectangle 7">
            <a:extLst>
              <a:ext uri="{FF2B5EF4-FFF2-40B4-BE49-F238E27FC236}">
                <a16:creationId xmlns:a16="http://schemas.microsoft.com/office/drawing/2014/main" id="{78D5C63B-8161-DFDA-3311-2D3256CEE6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32ED2ADA-AEB7-924B-A08F-8509BFB2B383}" type="slidenum">
              <a:rPr lang="en-US" altLang="en-US" sz="1200"/>
              <a:pPr/>
              <a:t>19</a:t>
            </a:fld>
            <a:endParaRPr lang="en-US" altLang="en-US" sz="1200"/>
          </a:p>
        </p:txBody>
      </p:sp>
      <p:sp>
        <p:nvSpPr>
          <p:cNvPr id="53252" name="Rectangle 2">
            <a:extLst>
              <a:ext uri="{FF2B5EF4-FFF2-40B4-BE49-F238E27FC236}">
                <a16:creationId xmlns:a16="http://schemas.microsoft.com/office/drawing/2014/main" id="{0BD2D73D-E92D-E314-E49C-88361B5572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3" name="Rectangle 3">
            <a:extLst>
              <a:ext uri="{FF2B5EF4-FFF2-40B4-BE49-F238E27FC236}">
                <a16:creationId xmlns:a16="http://schemas.microsoft.com/office/drawing/2014/main" id="{4E668D1F-4262-D79F-1548-C2871E931A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41154EC3-B262-3E12-5031-536B2EB4735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18434" name="Rectangle 3">
            <a:extLst>
              <a:ext uri="{FF2B5EF4-FFF2-40B4-BE49-F238E27FC236}">
                <a16:creationId xmlns:a16="http://schemas.microsoft.com/office/drawing/2014/main" id="{43492815-8BA0-3185-953B-CFA8DB41156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E3F80C13-13BD-754A-BCD2-307BED1C716C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18435" name="Rectangle 7">
            <a:extLst>
              <a:ext uri="{FF2B5EF4-FFF2-40B4-BE49-F238E27FC236}">
                <a16:creationId xmlns:a16="http://schemas.microsoft.com/office/drawing/2014/main" id="{56B9160D-0983-9E1E-B6F4-6533318C83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BAE69D68-F826-A54C-B487-6409E6BC806E}" type="slidenum">
              <a:rPr lang="en-US" altLang="en-US" sz="1200"/>
              <a:pPr/>
              <a:t>2</a:t>
            </a:fld>
            <a:endParaRPr lang="en-US" altLang="en-US" sz="1200"/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231341A9-9CD4-3FC0-A4CF-03C98BD4E0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7" name="Rectangle 3">
            <a:extLst>
              <a:ext uri="{FF2B5EF4-FFF2-40B4-BE49-F238E27FC236}">
                <a16:creationId xmlns:a16="http://schemas.microsoft.com/office/drawing/2014/main" id="{6FDB9D98-9FF5-EA5E-7405-1C8A3B6677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>
            <a:extLst>
              <a:ext uri="{FF2B5EF4-FFF2-40B4-BE49-F238E27FC236}">
                <a16:creationId xmlns:a16="http://schemas.microsoft.com/office/drawing/2014/main" id="{A5B42D67-B9CF-5A25-60ED-0509590F229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55298" name="Rectangle 3">
            <a:extLst>
              <a:ext uri="{FF2B5EF4-FFF2-40B4-BE49-F238E27FC236}">
                <a16:creationId xmlns:a16="http://schemas.microsoft.com/office/drawing/2014/main" id="{3619BDA9-7E53-D8D4-5EB4-74AD90970FA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91282924-698E-1640-9D02-E54F1C7A4BDC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55299" name="Rectangle 7">
            <a:extLst>
              <a:ext uri="{FF2B5EF4-FFF2-40B4-BE49-F238E27FC236}">
                <a16:creationId xmlns:a16="http://schemas.microsoft.com/office/drawing/2014/main" id="{10A439DC-B0F8-7A9A-9A09-66AD2893A4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D6370172-5DBD-5A40-B3C1-4651A51AD48C}" type="slidenum">
              <a:rPr lang="en-US" altLang="en-US" sz="1200"/>
              <a:pPr/>
              <a:t>20</a:t>
            </a:fld>
            <a:endParaRPr lang="en-US" altLang="en-US" sz="1200"/>
          </a:p>
        </p:txBody>
      </p:sp>
      <p:sp>
        <p:nvSpPr>
          <p:cNvPr id="55300" name="Rectangle 2">
            <a:extLst>
              <a:ext uri="{FF2B5EF4-FFF2-40B4-BE49-F238E27FC236}">
                <a16:creationId xmlns:a16="http://schemas.microsoft.com/office/drawing/2014/main" id="{E32603CE-31E6-AE38-BE98-F49ABD6188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1" name="Rectangle 3">
            <a:extLst>
              <a:ext uri="{FF2B5EF4-FFF2-40B4-BE49-F238E27FC236}">
                <a16:creationId xmlns:a16="http://schemas.microsoft.com/office/drawing/2014/main" id="{1ED3F302-9AFD-6255-B4CC-AA2ADB146D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>
            <a:extLst>
              <a:ext uri="{FF2B5EF4-FFF2-40B4-BE49-F238E27FC236}">
                <a16:creationId xmlns:a16="http://schemas.microsoft.com/office/drawing/2014/main" id="{F38115C9-C811-8A81-C986-1F1B6DAB91B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57346" name="Rectangle 3">
            <a:extLst>
              <a:ext uri="{FF2B5EF4-FFF2-40B4-BE49-F238E27FC236}">
                <a16:creationId xmlns:a16="http://schemas.microsoft.com/office/drawing/2014/main" id="{84F824F2-A89A-B00A-982B-0CA9354043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32D6AD1-27F1-504F-8684-C6AA07319596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57347" name="Rectangle 7">
            <a:extLst>
              <a:ext uri="{FF2B5EF4-FFF2-40B4-BE49-F238E27FC236}">
                <a16:creationId xmlns:a16="http://schemas.microsoft.com/office/drawing/2014/main" id="{DF92F203-4C20-30FC-2F81-B9B7617493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FDEFD5EF-44A6-F54D-9000-1C477813B7B1}" type="slidenum">
              <a:rPr lang="en-US" altLang="en-US" sz="1200"/>
              <a:pPr/>
              <a:t>21</a:t>
            </a:fld>
            <a:endParaRPr lang="en-US" altLang="en-US" sz="1200"/>
          </a:p>
        </p:txBody>
      </p:sp>
      <p:sp>
        <p:nvSpPr>
          <p:cNvPr id="57348" name="Rectangle 2">
            <a:extLst>
              <a:ext uri="{FF2B5EF4-FFF2-40B4-BE49-F238E27FC236}">
                <a16:creationId xmlns:a16="http://schemas.microsoft.com/office/drawing/2014/main" id="{8658D11D-30EC-A446-F089-4932C856E5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9" name="Rectangle 3">
            <a:extLst>
              <a:ext uri="{FF2B5EF4-FFF2-40B4-BE49-F238E27FC236}">
                <a16:creationId xmlns:a16="http://schemas.microsoft.com/office/drawing/2014/main" id="{B9004923-E87A-9FA9-B7D0-E876A2F24C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>
            <a:extLst>
              <a:ext uri="{FF2B5EF4-FFF2-40B4-BE49-F238E27FC236}">
                <a16:creationId xmlns:a16="http://schemas.microsoft.com/office/drawing/2014/main" id="{C8B84677-1080-5596-652F-984B6902715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59394" name="Rectangle 3">
            <a:extLst>
              <a:ext uri="{FF2B5EF4-FFF2-40B4-BE49-F238E27FC236}">
                <a16:creationId xmlns:a16="http://schemas.microsoft.com/office/drawing/2014/main" id="{5500D528-87B8-034E-5367-E18BBBBED63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983FF375-845F-164D-BD7F-396A76AA9E52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59395" name="Rectangle 7">
            <a:extLst>
              <a:ext uri="{FF2B5EF4-FFF2-40B4-BE49-F238E27FC236}">
                <a16:creationId xmlns:a16="http://schemas.microsoft.com/office/drawing/2014/main" id="{D58FE22E-EA3E-36BD-5921-A19FCA0A6D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0B0423AF-7E26-E54E-9066-81FDF491A214}" type="slidenum">
              <a:rPr lang="en-US" altLang="en-US" sz="1200"/>
              <a:pPr/>
              <a:t>22</a:t>
            </a:fld>
            <a:endParaRPr lang="en-US" altLang="en-US" sz="1200"/>
          </a:p>
        </p:txBody>
      </p:sp>
      <p:sp>
        <p:nvSpPr>
          <p:cNvPr id="59396" name="Rectangle 2">
            <a:extLst>
              <a:ext uri="{FF2B5EF4-FFF2-40B4-BE49-F238E27FC236}">
                <a16:creationId xmlns:a16="http://schemas.microsoft.com/office/drawing/2014/main" id="{A349D948-BBB0-F63E-5328-FE4FC9434D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7" name="Rectangle 3">
            <a:extLst>
              <a:ext uri="{FF2B5EF4-FFF2-40B4-BE49-F238E27FC236}">
                <a16:creationId xmlns:a16="http://schemas.microsoft.com/office/drawing/2014/main" id="{7D6D3130-6FD0-1CDE-7CB4-E00CC454F7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>
            <a:extLst>
              <a:ext uri="{FF2B5EF4-FFF2-40B4-BE49-F238E27FC236}">
                <a16:creationId xmlns:a16="http://schemas.microsoft.com/office/drawing/2014/main" id="{877A19DA-34F4-A085-5B77-6774A0BE940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61442" name="Rectangle 3">
            <a:extLst>
              <a:ext uri="{FF2B5EF4-FFF2-40B4-BE49-F238E27FC236}">
                <a16:creationId xmlns:a16="http://schemas.microsoft.com/office/drawing/2014/main" id="{20B60436-A8DC-98D5-DEE2-499C91EF6C5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DF0699F6-9447-804E-BE46-50D4AEB24CD9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61443" name="Rectangle 7">
            <a:extLst>
              <a:ext uri="{FF2B5EF4-FFF2-40B4-BE49-F238E27FC236}">
                <a16:creationId xmlns:a16="http://schemas.microsoft.com/office/drawing/2014/main" id="{57594095-70B6-BBC6-C4E9-A792B83D5B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EF01026D-4F09-914C-8D9C-C842D9A39543}" type="slidenum">
              <a:rPr lang="en-US" altLang="en-US" sz="1200"/>
              <a:pPr/>
              <a:t>23</a:t>
            </a:fld>
            <a:endParaRPr lang="en-US" altLang="en-US" sz="1200"/>
          </a:p>
        </p:txBody>
      </p:sp>
      <p:sp>
        <p:nvSpPr>
          <p:cNvPr id="61444" name="Rectangle 2">
            <a:extLst>
              <a:ext uri="{FF2B5EF4-FFF2-40B4-BE49-F238E27FC236}">
                <a16:creationId xmlns:a16="http://schemas.microsoft.com/office/drawing/2014/main" id="{7182BE7E-4CC5-8E58-8ED6-E446B38F13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5" name="Rectangle 3">
            <a:extLst>
              <a:ext uri="{FF2B5EF4-FFF2-40B4-BE49-F238E27FC236}">
                <a16:creationId xmlns:a16="http://schemas.microsoft.com/office/drawing/2014/main" id="{887BC1CC-A8B8-1712-C8FD-F04356E767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>
            <a:extLst>
              <a:ext uri="{FF2B5EF4-FFF2-40B4-BE49-F238E27FC236}">
                <a16:creationId xmlns:a16="http://schemas.microsoft.com/office/drawing/2014/main" id="{413CDD34-C6A2-F696-D082-CDBEC2F476A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63490" name="Rectangle 3">
            <a:extLst>
              <a:ext uri="{FF2B5EF4-FFF2-40B4-BE49-F238E27FC236}">
                <a16:creationId xmlns:a16="http://schemas.microsoft.com/office/drawing/2014/main" id="{BF8B45C4-929C-653E-D2D4-9B2F2D12B42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CBD94416-901E-F94C-BC61-1C652AC68930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63491" name="Rectangle 7">
            <a:extLst>
              <a:ext uri="{FF2B5EF4-FFF2-40B4-BE49-F238E27FC236}">
                <a16:creationId xmlns:a16="http://schemas.microsoft.com/office/drawing/2014/main" id="{3FD8BB3C-8496-A4A1-97C1-A6D3079CD3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C5C7C7C9-697A-AB46-9528-A4B3C472E429}" type="slidenum">
              <a:rPr lang="en-US" altLang="en-US" sz="1200"/>
              <a:pPr/>
              <a:t>24</a:t>
            </a:fld>
            <a:endParaRPr lang="en-US" altLang="en-US" sz="1200"/>
          </a:p>
        </p:txBody>
      </p:sp>
      <p:sp>
        <p:nvSpPr>
          <p:cNvPr id="63492" name="Rectangle 2">
            <a:extLst>
              <a:ext uri="{FF2B5EF4-FFF2-40B4-BE49-F238E27FC236}">
                <a16:creationId xmlns:a16="http://schemas.microsoft.com/office/drawing/2014/main" id="{B4E32FCA-8249-77E2-5737-C134D707D0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3" name="Rectangle 3">
            <a:extLst>
              <a:ext uri="{FF2B5EF4-FFF2-40B4-BE49-F238E27FC236}">
                <a16:creationId xmlns:a16="http://schemas.microsoft.com/office/drawing/2014/main" id="{9F125229-6AF0-58B6-CF5F-A8520A75F8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>
            <a:extLst>
              <a:ext uri="{FF2B5EF4-FFF2-40B4-BE49-F238E27FC236}">
                <a16:creationId xmlns:a16="http://schemas.microsoft.com/office/drawing/2014/main" id="{2742C206-D334-FA94-FBB9-F0BE5BA6291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65538" name="Rectangle 3">
            <a:extLst>
              <a:ext uri="{FF2B5EF4-FFF2-40B4-BE49-F238E27FC236}">
                <a16:creationId xmlns:a16="http://schemas.microsoft.com/office/drawing/2014/main" id="{383C5AA8-9DE0-939A-4EFC-AC205927927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017D90A2-E5FD-B14E-9691-2D17A811690E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65539" name="Rectangle 7">
            <a:extLst>
              <a:ext uri="{FF2B5EF4-FFF2-40B4-BE49-F238E27FC236}">
                <a16:creationId xmlns:a16="http://schemas.microsoft.com/office/drawing/2014/main" id="{FAA9CE76-5677-86C2-E8D8-AE2F7B258C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AA870F64-36A3-A745-97BF-06A986FA1309}" type="slidenum">
              <a:rPr lang="en-US" altLang="en-US" sz="1200"/>
              <a:pPr/>
              <a:t>25</a:t>
            </a:fld>
            <a:endParaRPr lang="en-US" altLang="en-US" sz="1200"/>
          </a:p>
        </p:txBody>
      </p:sp>
      <p:sp>
        <p:nvSpPr>
          <p:cNvPr id="65540" name="Rectangle 2">
            <a:extLst>
              <a:ext uri="{FF2B5EF4-FFF2-40B4-BE49-F238E27FC236}">
                <a16:creationId xmlns:a16="http://schemas.microsoft.com/office/drawing/2014/main" id="{2A015168-82B4-AA90-F348-AB7C9E1FB6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1" name="Rectangle 3">
            <a:extLst>
              <a:ext uri="{FF2B5EF4-FFF2-40B4-BE49-F238E27FC236}">
                <a16:creationId xmlns:a16="http://schemas.microsoft.com/office/drawing/2014/main" id="{56E5984A-3A3B-F4EE-7B69-6A0A251952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>
            <a:extLst>
              <a:ext uri="{FF2B5EF4-FFF2-40B4-BE49-F238E27FC236}">
                <a16:creationId xmlns:a16="http://schemas.microsoft.com/office/drawing/2014/main" id="{37C0BF66-1AD5-61C7-B002-33628BC6A1D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67586" name="Rectangle 3">
            <a:extLst>
              <a:ext uri="{FF2B5EF4-FFF2-40B4-BE49-F238E27FC236}">
                <a16:creationId xmlns:a16="http://schemas.microsoft.com/office/drawing/2014/main" id="{FFD503B4-CEF7-D7CE-1A12-5FD4BB7D5E3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FFDEB292-62B2-9C4B-9F6A-0F84AB4318B9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67587" name="Rectangle 7">
            <a:extLst>
              <a:ext uri="{FF2B5EF4-FFF2-40B4-BE49-F238E27FC236}">
                <a16:creationId xmlns:a16="http://schemas.microsoft.com/office/drawing/2014/main" id="{A9056732-B80A-A6C6-40A5-A74860C160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3E6FBB99-C9AE-CE4C-B8E9-671F07C58756}" type="slidenum">
              <a:rPr lang="en-US" altLang="en-US" sz="1200"/>
              <a:pPr/>
              <a:t>26</a:t>
            </a:fld>
            <a:endParaRPr lang="en-US" altLang="en-US" sz="1200"/>
          </a:p>
        </p:txBody>
      </p:sp>
      <p:sp>
        <p:nvSpPr>
          <p:cNvPr id="67588" name="Rectangle 2">
            <a:extLst>
              <a:ext uri="{FF2B5EF4-FFF2-40B4-BE49-F238E27FC236}">
                <a16:creationId xmlns:a16="http://schemas.microsoft.com/office/drawing/2014/main" id="{E8B66498-4971-F4CA-BECE-382DBFE2CB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9" name="Rectangle 3">
            <a:extLst>
              <a:ext uri="{FF2B5EF4-FFF2-40B4-BE49-F238E27FC236}">
                <a16:creationId xmlns:a16="http://schemas.microsoft.com/office/drawing/2014/main" id="{5369B9A9-D792-95EF-F135-BAEAE63FFF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>
            <a:extLst>
              <a:ext uri="{FF2B5EF4-FFF2-40B4-BE49-F238E27FC236}">
                <a16:creationId xmlns:a16="http://schemas.microsoft.com/office/drawing/2014/main" id="{1D1BFE04-3E5A-5BA2-52A3-878355B71CD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69634" name="Rectangle 3">
            <a:extLst>
              <a:ext uri="{FF2B5EF4-FFF2-40B4-BE49-F238E27FC236}">
                <a16:creationId xmlns:a16="http://schemas.microsoft.com/office/drawing/2014/main" id="{49416761-C865-BB54-0ACC-5A49431A3F3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FC57DB9F-412D-1C4E-B920-A55C0BF818C0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69635" name="Rectangle 7">
            <a:extLst>
              <a:ext uri="{FF2B5EF4-FFF2-40B4-BE49-F238E27FC236}">
                <a16:creationId xmlns:a16="http://schemas.microsoft.com/office/drawing/2014/main" id="{4A83CD2D-933C-9312-A769-E77F2177EA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CA0C8453-BB42-F446-8F4E-5AF748AC656B}" type="slidenum">
              <a:rPr lang="en-US" altLang="en-US" sz="1200"/>
              <a:pPr/>
              <a:t>27</a:t>
            </a:fld>
            <a:endParaRPr lang="en-US" altLang="en-US" sz="1200"/>
          </a:p>
        </p:txBody>
      </p:sp>
      <p:sp>
        <p:nvSpPr>
          <p:cNvPr id="69636" name="Rectangle 2">
            <a:extLst>
              <a:ext uri="{FF2B5EF4-FFF2-40B4-BE49-F238E27FC236}">
                <a16:creationId xmlns:a16="http://schemas.microsoft.com/office/drawing/2014/main" id="{E8440751-8696-D895-D44C-96B7F0FB89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7" name="Rectangle 3">
            <a:extLst>
              <a:ext uri="{FF2B5EF4-FFF2-40B4-BE49-F238E27FC236}">
                <a16:creationId xmlns:a16="http://schemas.microsoft.com/office/drawing/2014/main" id="{B3D681C6-12E9-F5EC-BCEA-F96502BD1E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>
            <a:extLst>
              <a:ext uri="{FF2B5EF4-FFF2-40B4-BE49-F238E27FC236}">
                <a16:creationId xmlns:a16="http://schemas.microsoft.com/office/drawing/2014/main" id="{6AED4451-A69D-9F05-5A9E-693EED14CF6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71682" name="Rectangle 3">
            <a:extLst>
              <a:ext uri="{FF2B5EF4-FFF2-40B4-BE49-F238E27FC236}">
                <a16:creationId xmlns:a16="http://schemas.microsoft.com/office/drawing/2014/main" id="{797AABF6-A410-C346-29D8-2B1403D6890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8DF2C010-7538-7841-865F-03AC7663392F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71683" name="Rectangle 7">
            <a:extLst>
              <a:ext uri="{FF2B5EF4-FFF2-40B4-BE49-F238E27FC236}">
                <a16:creationId xmlns:a16="http://schemas.microsoft.com/office/drawing/2014/main" id="{B4F40815-F822-4671-47B6-FC60198614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D0DC24A2-CB79-254C-8CB3-45EFA0AF2856}" type="slidenum">
              <a:rPr lang="en-US" altLang="en-US" sz="1200"/>
              <a:pPr/>
              <a:t>28</a:t>
            </a:fld>
            <a:endParaRPr lang="en-US" altLang="en-US" sz="1200"/>
          </a:p>
        </p:txBody>
      </p:sp>
      <p:sp>
        <p:nvSpPr>
          <p:cNvPr id="71684" name="Rectangle 2">
            <a:extLst>
              <a:ext uri="{FF2B5EF4-FFF2-40B4-BE49-F238E27FC236}">
                <a16:creationId xmlns:a16="http://schemas.microsoft.com/office/drawing/2014/main" id="{F8DAAE32-0661-E309-86DC-0A75ED8CFE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5" name="Rectangle 3">
            <a:extLst>
              <a:ext uri="{FF2B5EF4-FFF2-40B4-BE49-F238E27FC236}">
                <a16:creationId xmlns:a16="http://schemas.microsoft.com/office/drawing/2014/main" id="{E1D38238-32BC-05BB-34F4-0CD43C12B9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>
            <a:extLst>
              <a:ext uri="{FF2B5EF4-FFF2-40B4-BE49-F238E27FC236}">
                <a16:creationId xmlns:a16="http://schemas.microsoft.com/office/drawing/2014/main" id="{7EED9A17-D744-B1AC-E0D9-CEEAC1042A8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73730" name="Rectangle 3">
            <a:extLst>
              <a:ext uri="{FF2B5EF4-FFF2-40B4-BE49-F238E27FC236}">
                <a16:creationId xmlns:a16="http://schemas.microsoft.com/office/drawing/2014/main" id="{1467F696-105B-85BA-AD8E-AE98BEB360F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F715D378-9030-A147-A2DC-C7DD7496B3F3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73731" name="Rectangle 7">
            <a:extLst>
              <a:ext uri="{FF2B5EF4-FFF2-40B4-BE49-F238E27FC236}">
                <a16:creationId xmlns:a16="http://schemas.microsoft.com/office/drawing/2014/main" id="{B88BC87A-5AFC-F0C9-0810-B7CE2E852C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0BDE783-2EEE-4E44-ADBB-A65A5E339E3E}" type="slidenum">
              <a:rPr lang="en-US" altLang="en-US" sz="1200"/>
              <a:pPr/>
              <a:t>29</a:t>
            </a:fld>
            <a:endParaRPr lang="en-US" altLang="en-US" sz="1200"/>
          </a:p>
        </p:txBody>
      </p:sp>
      <p:sp>
        <p:nvSpPr>
          <p:cNvPr id="73732" name="Rectangle 2">
            <a:extLst>
              <a:ext uri="{FF2B5EF4-FFF2-40B4-BE49-F238E27FC236}">
                <a16:creationId xmlns:a16="http://schemas.microsoft.com/office/drawing/2014/main" id="{966158F1-EB78-E9A1-A2C1-3F3167F21E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3" name="Rectangle 3">
            <a:extLst>
              <a:ext uri="{FF2B5EF4-FFF2-40B4-BE49-F238E27FC236}">
                <a16:creationId xmlns:a16="http://schemas.microsoft.com/office/drawing/2014/main" id="{238834AD-8D5C-DBCD-25F2-B3E38D3B1C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252E713A-6730-E128-A230-262B4B10744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20482" name="Rectangle 3">
            <a:extLst>
              <a:ext uri="{FF2B5EF4-FFF2-40B4-BE49-F238E27FC236}">
                <a16:creationId xmlns:a16="http://schemas.microsoft.com/office/drawing/2014/main" id="{B21C3C15-8B48-ECF8-4797-DD627365B4E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CF9DA05C-C78F-EE44-BA92-3D2283E3B4D8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20483" name="Rectangle 7">
            <a:extLst>
              <a:ext uri="{FF2B5EF4-FFF2-40B4-BE49-F238E27FC236}">
                <a16:creationId xmlns:a16="http://schemas.microsoft.com/office/drawing/2014/main" id="{E53F20C5-2269-136E-CF36-82BF9E0456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56AD427D-E01E-C940-BF9C-818825EB8840}" type="slidenum">
              <a:rPr lang="en-US" altLang="en-US" sz="1200"/>
              <a:pPr/>
              <a:t>3</a:t>
            </a:fld>
            <a:endParaRPr lang="en-US" altLang="en-US" sz="1200"/>
          </a:p>
        </p:txBody>
      </p:sp>
      <p:sp>
        <p:nvSpPr>
          <p:cNvPr id="20484" name="Rectangle 2">
            <a:extLst>
              <a:ext uri="{FF2B5EF4-FFF2-40B4-BE49-F238E27FC236}">
                <a16:creationId xmlns:a16="http://schemas.microsoft.com/office/drawing/2014/main" id="{C8A5BD6F-C310-F1EB-056A-6BAABE3A0C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5" name="Rectangle 3">
            <a:extLst>
              <a:ext uri="{FF2B5EF4-FFF2-40B4-BE49-F238E27FC236}">
                <a16:creationId xmlns:a16="http://schemas.microsoft.com/office/drawing/2014/main" id="{743C3A6B-F771-F36F-8E68-6626110BE6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>
            <a:extLst>
              <a:ext uri="{FF2B5EF4-FFF2-40B4-BE49-F238E27FC236}">
                <a16:creationId xmlns:a16="http://schemas.microsoft.com/office/drawing/2014/main" id="{A3031F15-2FD9-2E18-CC09-651D9F2BD21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75778" name="Rectangle 3">
            <a:extLst>
              <a:ext uri="{FF2B5EF4-FFF2-40B4-BE49-F238E27FC236}">
                <a16:creationId xmlns:a16="http://schemas.microsoft.com/office/drawing/2014/main" id="{04171546-DDC5-4E70-0CFA-96DC84C8F93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CF8F752A-B6E0-5944-B369-DBDEBA4DF84C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75779" name="Rectangle 7">
            <a:extLst>
              <a:ext uri="{FF2B5EF4-FFF2-40B4-BE49-F238E27FC236}">
                <a16:creationId xmlns:a16="http://schemas.microsoft.com/office/drawing/2014/main" id="{D25C318A-62E4-FE54-05E7-7BB35C0866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CAD7AECC-88EA-A84E-8531-B9F5170586B6}" type="slidenum">
              <a:rPr lang="en-US" altLang="en-US" sz="1200"/>
              <a:pPr/>
              <a:t>30</a:t>
            </a:fld>
            <a:endParaRPr lang="en-US" altLang="en-US" sz="1200"/>
          </a:p>
        </p:txBody>
      </p:sp>
      <p:sp>
        <p:nvSpPr>
          <p:cNvPr id="75780" name="Rectangle 2">
            <a:extLst>
              <a:ext uri="{FF2B5EF4-FFF2-40B4-BE49-F238E27FC236}">
                <a16:creationId xmlns:a16="http://schemas.microsoft.com/office/drawing/2014/main" id="{B7B1CE68-608D-2C20-9E69-1814B00154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1" name="Rectangle 3">
            <a:extLst>
              <a:ext uri="{FF2B5EF4-FFF2-40B4-BE49-F238E27FC236}">
                <a16:creationId xmlns:a16="http://schemas.microsoft.com/office/drawing/2014/main" id="{405F9E78-0868-60DE-4959-4A95CBABDA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:a16="http://schemas.microsoft.com/office/drawing/2014/main" id="{1D753593-EE0C-9D20-4F3F-B45A7C5C467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77826" name="Rectangle 3">
            <a:extLst>
              <a:ext uri="{FF2B5EF4-FFF2-40B4-BE49-F238E27FC236}">
                <a16:creationId xmlns:a16="http://schemas.microsoft.com/office/drawing/2014/main" id="{86E385F3-6908-7976-54A3-24333509FFF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816AA1E6-255B-6A4F-A904-45C6AD51BB5F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77827" name="Rectangle 7">
            <a:extLst>
              <a:ext uri="{FF2B5EF4-FFF2-40B4-BE49-F238E27FC236}">
                <a16:creationId xmlns:a16="http://schemas.microsoft.com/office/drawing/2014/main" id="{7490EAAE-6640-CDBA-9893-915E0CE866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526D249-4C13-3446-8549-BF076C6852D3}" type="slidenum">
              <a:rPr lang="en-US" altLang="en-US" sz="1200"/>
              <a:pPr/>
              <a:t>31</a:t>
            </a:fld>
            <a:endParaRPr lang="en-US" altLang="en-US" sz="1200"/>
          </a:p>
        </p:txBody>
      </p:sp>
      <p:sp>
        <p:nvSpPr>
          <p:cNvPr id="77828" name="Rectangle 2">
            <a:extLst>
              <a:ext uri="{FF2B5EF4-FFF2-40B4-BE49-F238E27FC236}">
                <a16:creationId xmlns:a16="http://schemas.microsoft.com/office/drawing/2014/main" id="{4324FE28-A913-E183-E2C6-3A6DC810B3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>
            <a:extLst>
              <a:ext uri="{FF2B5EF4-FFF2-40B4-BE49-F238E27FC236}">
                <a16:creationId xmlns:a16="http://schemas.microsoft.com/office/drawing/2014/main" id="{38BE5F35-2168-CBFF-ACF2-6B5E504B06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>
            <a:extLst>
              <a:ext uri="{FF2B5EF4-FFF2-40B4-BE49-F238E27FC236}">
                <a16:creationId xmlns:a16="http://schemas.microsoft.com/office/drawing/2014/main" id="{5EDF9F9D-1E36-74C3-5964-1F2735D0BEC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81922" name="Rectangle 3">
            <a:extLst>
              <a:ext uri="{FF2B5EF4-FFF2-40B4-BE49-F238E27FC236}">
                <a16:creationId xmlns:a16="http://schemas.microsoft.com/office/drawing/2014/main" id="{476E3FE9-F9E4-17BE-038B-FDED2259D98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28591649-ED43-BB46-AC1C-F6BDA60C77B8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81923" name="Rectangle 7">
            <a:extLst>
              <a:ext uri="{FF2B5EF4-FFF2-40B4-BE49-F238E27FC236}">
                <a16:creationId xmlns:a16="http://schemas.microsoft.com/office/drawing/2014/main" id="{41F5A22F-22D9-40AA-CBB3-B5DADF51C0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B67178A8-E555-424C-A9EA-FFB237999B40}" type="slidenum">
              <a:rPr lang="en-US" altLang="en-US" sz="1200"/>
              <a:pPr/>
              <a:t>32</a:t>
            </a:fld>
            <a:endParaRPr lang="en-US" altLang="en-US" sz="1200"/>
          </a:p>
        </p:txBody>
      </p:sp>
      <p:sp>
        <p:nvSpPr>
          <p:cNvPr id="81924" name="Rectangle 2">
            <a:extLst>
              <a:ext uri="{FF2B5EF4-FFF2-40B4-BE49-F238E27FC236}">
                <a16:creationId xmlns:a16="http://schemas.microsoft.com/office/drawing/2014/main" id="{14A995D2-76B3-B960-F28C-3209B49255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5" name="Rectangle 3">
            <a:extLst>
              <a:ext uri="{FF2B5EF4-FFF2-40B4-BE49-F238E27FC236}">
                <a16:creationId xmlns:a16="http://schemas.microsoft.com/office/drawing/2014/main" id="{B36FEA8A-AB85-3D76-5633-FD26C172B8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>
            <a:extLst>
              <a:ext uri="{FF2B5EF4-FFF2-40B4-BE49-F238E27FC236}">
                <a16:creationId xmlns:a16="http://schemas.microsoft.com/office/drawing/2014/main" id="{B2F362F7-E9F3-E21F-0BB1-C9D1D6AE51E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83970" name="Rectangle 3">
            <a:extLst>
              <a:ext uri="{FF2B5EF4-FFF2-40B4-BE49-F238E27FC236}">
                <a16:creationId xmlns:a16="http://schemas.microsoft.com/office/drawing/2014/main" id="{388ADE54-2F87-843E-5B8B-A4AC51A989C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20552875-0268-7644-A385-45A2A7F76A13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83971" name="Rectangle 7">
            <a:extLst>
              <a:ext uri="{FF2B5EF4-FFF2-40B4-BE49-F238E27FC236}">
                <a16:creationId xmlns:a16="http://schemas.microsoft.com/office/drawing/2014/main" id="{A1ABA1DC-5ECD-CA59-FF6F-4BB8EAD1AA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ACD5FD5A-DFCF-024A-9BBE-E233E0474358}" type="slidenum">
              <a:rPr lang="en-US" altLang="en-US" sz="1200"/>
              <a:pPr/>
              <a:t>33</a:t>
            </a:fld>
            <a:endParaRPr lang="en-US" altLang="en-US" sz="1200"/>
          </a:p>
        </p:txBody>
      </p:sp>
      <p:sp>
        <p:nvSpPr>
          <p:cNvPr id="83972" name="Rectangle 2">
            <a:extLst>
              <a:ext uri="{FF2B5EF4-FFF2-40B4-BE49-F238E27FC236}">
                <a16:creationId xmlns:a16="http://schemas.microsoft.com/office/drawing/2014/main" id="{F90B0C26-0429-FE6B-CFD1-2EC0019AE2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3" name="Rectangle 3">
            <a:extLst>
              <a:ext uri="{FF2B5EF4-FFF2-40B4-BE49-F238E27FC236}">
                <a16:creationId xmlns:a16="http://schemas.microsoft.com/office/drawing/2014/main" id="{83171B02-0872-4A6E-7DA2-40F8472880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>
            <a:extLst>
              <a:ext uri="{FF2B5EF4-FFF2-40B4-BE49-F238E27FC236}">
                <a16:creationId xmlns:a16="http://schemas.microsoft.com/office/drawing/2014/main" id="{5EB09489-2969-AC92-3C84-067197C0AD1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86018" name="Rectangle 3">
            <a:extLst>
              <a:ext uri="{FF2B5EF4-FFF2-40B4-BE49-F238E27FC236}">
                <a16:creationId xmlns:a16="http://schemas.microsoft.com/office/drawing/2014/main" id="{E1A73FFA-5637-4C16-64BF-0037A4CFA36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FE44A396-BDF1-6241-81BA-8B45DE054FE7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86019" name="Rectangle 7">
            <a:extLst>
              <a:ext uri="{FF2B5EF4-FFF2-40B4-BE49-F238E27FC236}">
                <a16:creationId xmlns:a16="http://schemas.microsoft.com/office/drawing/2014/main" id="{F749E2FD-BFCA-AE95-CA73-0AD4742F33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8038B55E-F16D-D545-A7EB-691ABA4471FC}" type="slidenum">
              <a:rPr lang="en-US" altLang="en-US" sz="1200"/>
              <a:pPr/>
              <a:t>34</a:t>
            </a:fld>
            <a:endParaRPr lang="en-US" altLang="en-US" sz="1200"/>
          </a:p>
        </p:txBody>
      </p:sp>
      <p:sp>
        <p:nvSpPr>
          <p:cNvPr id="86020" name="Rectangle 2">
            <a:extLst>
              <a:ext uri="{FF2B5EF4-FFF2-40B4-BE49-F238E27FC236}">
                <a16:creationId xmlns:a16="http://schemas.microsoft.com/office/drawing/2014/main" id="{5EE24AFC-499E-556D-77A5-7FD83F7AA0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1" name="Rectangle 3">
            <a:extLst>
              <a:ext uri="{FF2B5EF4-FFF2-40B4-BE49-F238E27FC236}">
                <a16:creationId xmlns:a16="http://schemas.microsoft.com/office/drawing/2014/main" id="{7BA07ACF-8876-19EC-C3B7-88182BAFDE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7">
            <a:extLst>
              <a:ext uri="{FF2B5EF4-FFF2-40B4-BE49-F238E27FC236}">
                <a16:creationId xmlns:a16="http://schemas.microsoft.com/office/drawing/2014/main" id="{E8FBD34B-1D16-1E15-5A25-6F6B81C4C8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980CD6A9-1919-5343-BFDD-85D1A4A71C62}" type="slidenum">
              <a:rPr lang="en-US" altLang="en-US" sz="1200"/>
              <a:pPr/>
              <a:t>35</a:t>
            </a:fld>
            <a:endParaRPr lang="en-US" altLang="en-US" sz="1200"/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69A80731-D165-151B-7DE8-D206DDBA7485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3290B836-C84A-0D55-5065-EE87FF12D7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2">
            <a:extLst>
              <a:ext uri="{FF2B5EF4-FFF2-40B4-BE49-F238E27FC236}">
                <a16:creationId xmlns:a16="http://schemas.microsoft.com/office/drawing/2014/main" id="{FB72A837-AD1B-39BF-0D40-E164FB421A0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90114" name="Rectangle 3">
            <a:extLst>
              <a:ext uri="{FF2B5EF4-FFF2-40B4-BE49-F238E27FC236}">
                <a16:creationId xmlns:a16="http://schemas.microsoft.com/office/drawing/2014/main" id="{16196227-B9BF-4F2C-E113-E2F3D477D3B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8E96FAA7-CFA1-B349-AFFB-48A00771A5F7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90115" name="Rectangle 7">
            <a:extLst>
              <a:ext uri="{FF2B5EF4-FFF2-40B4-BE49-F238E27FC236}">
                <a16:creationId xmlns:a16="http://schemas.microsoft.com/office/drawing/2014/main" id="{2D7BB4C3-997B-B5B8-9FCD-9C0CE8FD95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8E14C62A-6BAE-0A4A-B620-8080B7D0DFCA}" type="slidenum">
              <a:rPr lang="en-US" altLang="en-US" sz="1200"/>
              <a:pPr/>
              <a:t>36</a:t>
            </a:fld>
            <a:endParaRPr lang="en-US" altLang="en-US" sz="1200"/>
          </a:p>
        </p:txBody>
      </p:sp>
      <p:sp>
        <p:nvSpPr>
          <p:cNvPr id="90116" name="Rectangle 2">
            <a:extLst>
              <a:ext uri="{FF2B5EF4-FFF2-40B4-BE49-F238E27FC236}">
                <a16:creationId xmlns:a16="http://schemas.microsoft.com/office/drawing/2014/main" id="{7F88B798-F23D-D164-4A7E-97CF29058A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7" name="Rectangle 3">
            <a:extLst>
              <a:ext uri="{FF2B5EF4-FFF2-40B4-BE49-F238E27FC236}">
                <a16:creationId xmlns:a16="http://schemas.microsoft.com/office/drawing/2014/main" id="{DA51FCCF-3B9B-F9A2-3481-CFE8976524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1200"/>
              <a:t>Complex Genetics (Gelb)</a:t>
            </a: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F055F88D-7FF7-CF40-A74C-72A8AB7CCD04}" type="datetime1">
              <a:rPr lang="en-US" sz="1200"/>
              <a:pPr/>
              <a:t>7/30/26</a:t>
            </a:fld>
            <a:endParaRPr lang="en-US" sz="1200"/>
          </a:p>
        </p:txBody>
      </p:sp>
      <p:sp>
        <p:nvSpPr>
          <p:cNvPr id="4096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3BFDA001-841C-BC49-97D1-B01E2C210A26}" type="slidenum">
              <a:rPr lang="en-US" sz="1200"/>
              <a:pPr/>
              <a:t>37</a:t>
            </a:fld>
            <a:endParaRPr lang="en-US" sz="1200"/>
          </a:p>
        </p:txBody>
      </p:sp>
      <p:sp>
        <p:nvSpPr>
          <p:cNvPr id="40964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57250" y="685800"/>
            <a:ext cx="5143500" cy="3429000"/>
          </a:xfrm>
          <a:solidFill>
            <a:srgbClr val="FFFFFF"/>
          </a:solidFill>
          <a:ln/>
        </p:spPr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1200"/>
              <a:t>Complex Genetics (Gelb)</a:t>
            </a:r>
          </a:p>
        </p:txBody>
      </p:sp>
      <p:sp>
        <p:nvSpPr>
          <p:cNvPr id="8909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F6C82EF2-A341-2041-8598-87DA7BCAA1CF}" type="datetime1">
              <a:rPr lang="en-US" sz="1200"/>
              <a:pPr/>
              <a:t>7/30/26</a:t>
            </a:fld>
            <a:endParaRPr lang="en-US" sz="1200"/>
          </a:p>
        </p:txBody>
      </p:sp>
      <p:sp>
        <p:nvSpPr>
          <p:cNvPr id="8909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20E0765E-7412-AB49-8369-CA4C24FC0644}" type="slidenum">
              <a:rPr lang="en-US" sz="1200"/>
              <a:pPr/>
              <a:t>38</a:t>
            </a:fld>
            <a:endParaRPr lang="en-US" sz="1200"/>
          </a:p>
        </p:txBody>
      </p:sp>
      <p:sp>
        <p:nvSpPr>
          <p:cNvPr id="89092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57250" y="685800"/>
            <a:ext cx="5143500" cy="3429000"/>
          </a:xfrm>
          <a:solidFill>
            <a:srgbClr val="FFFFFF"/>
          </a:solidFill>
          <a:ln/>
        </p:spPr>
      </p:sp>
      <p:sp>
        <p:nvSpPr>
          <p:cNvPr id="8909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07388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1200"/>
              <a:t>Complex Genetics (Gelb)</a:t>
            </a: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F055F88D-7FF7-CF40-A74C-72A8AB7CCD04}" type="datetime1">
              <a:rPr lang="en-US" sz="1200"/>
              <a:pPr/>
              <a:t>7/30/26</a:t>
            </a:fld>
            <a:endParaRPr lang="en-US" sz="1200"/>
          </a:p>
        </p:txBody>
      </p:sp>
      <p:sp>
        <p:nvSpPr>
          <p:cNvPr id="4096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3BFDA001-841C-BC49-97D1-B01E2C210A26}" type="slidenum">
              <a:rPr lang="en-US" sz="1200"/>
              <a:pPr/>
              <a:t>39</a:t>
            </a:fld>
            <a:endParaRPr lang="en-US" sz="1200"/>
          </a:p>
        </p:txBody>
      </p:sp>
      <p:sp>
        <p:nvSpPr>
          <p:cNvPr id="40964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57250" y="685800"/>
            <a:ext cx="5143500" cy="3429000"/>
          </a:xfrm>
          <a:solidFill>
            <a:srgbClr val="FFFFFF"/>
          </a:solidFill>
          <a:ln/>
        </p:spPr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930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F5F21AB6-CE57-B92D-BBBF-6ABBA5E54D6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DBD8C3A6-FCE0-E3D2-6A5A-6730AF899A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82FB7354-674B-C94D-9BFC-8FCD0206D4C0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22531" name="Rectangle 7">
            <a:extLst>
              <a:ext uri="{FF2B5EF4-FFF2-40B4-BE49-F238E27FC236}">
                <a16:creationId xmlns:a16="http://schemas.microsoft.com/office/drawing/2014/main" id="{E05888B7-3A67-25A3-386F-026143060E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BD062DC9-81A6-8847-B3AE-B8B5F4532B77}" type="slidenum">
              <a:rPr lang="en-US" altLang="en-US" sz="1200"/>
              <a:pPr/>
              <a:t>4</a:t>
            </a:fld>
            <a:endParaRPr lang="en-US" altLang="en-US" sz="1200"/>
          </a:p>
        </p:txBody>
      </p:sp>
      <p:sp>
        <p:nvSpPr>
          <p:cNvPr id="22532" name="Rectangle 2">
            <a:extLst>
              <a:ext uri="{FF2B5EF4-FFF2-40B4-BE49-F238E27FC236}">
                <a16:creationId xmlns:a16="http://schemas.microsoft.com/office/drawing/2014/main" id="{A7F5FBBA-09EC-BF0D-5DFA-44883EA175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3" name="Rectangle 3">
            <a:extLst>
              <a:ext uri="{FF2B5EF4-FFF2-40B4-BE49-F238E27FC236}">
                <a16:creationId xmlns:a16="http://schemas.microsoft.com/office/drawing/2014/main" id="{93679E97-9634-E6EE-406C-2B914BAFEB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2">
            <a:extLst>
              <a:ext uri="{FF2B5EF4-FFF2-40B4-BE49-F238E27FC236}">
                <a16:creationId xmlns:a16="http://schemas.microsoft.com/office/drawing/2014/main" id="{24FE2B0C-B1A0-65FD-08D0-77B04492FF9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92162" name="Rectangle 3">
            <a:extLst>
              <a:ext uri="{FF2B5EF4-FFF2-40B4-BE49-F238E27FC236}">
                <a16:creationId xmlns:a16="http://schemas.microsoft.com/office/drawing/2014/main" id="{D1F63077-A323-47DA-68A4-77C54292E42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75655C0F-FA49-5742-BA50-F676EE2F7FC6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92163" name="Rectangle 7">
            <a:extLst>
              <a:ext uri="{FF2B5EF4-FFF2-40B4-BE49-F238E27FC236}">
                <a16:creationId xmlns:a16="http://schemas.microsoft.com/office/drawing/2014/main" id="{42A46655-39AF-1059-CDA5-B81481ACB1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F96FA7C6-8100-754E-953C-0DA0DC181E83}" type="slidenum">
              <a:rPr lang="en-US" altLang="en-US" sz="1200"/>
              <a:pPr/>
              <a:t>40</a:t>
            </a:fld>
            <a:endParaRPr lang="en-US" altLang="en-US" sz="1200"/>
          </a:p>
        </p:txBody>
      </p:sp>
      <p:sp>
        <p:nvSpPr>
          <p:cNvPr id="92164" name="Rectangle 2">
            <a:extLst>
              <a:ext uri="{FF2B5EF4-FFF2-40B4-BE49-F238E27FC236}">
                <a16:creationId xmlns:a16="http://schemas.microsoft.com/office/drawing/2014/main" id="{71F5A86B-7F53-8B4D-C6E8-BBB97AEE3E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5" name="Rectangle 3">
            <a:extLst>
              <a:ext uri="{FF2B5EF4-FFF2-40B4-BE49-F238E27FC236}">
                <a16:creationId xmlns:a16="http://schemas.microsoft.com/office/drawing/2014/main" id="{B8767B0C-5B4F-2C15-3E75-08C5F2AFCD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615EF3ED-F76B-03F3-A8C7-A607DDB6749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50CBD88A-B509-C367-CF39-19291A5FEDC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166D0998-2D9E-5644-B1B0-FF750CF60033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24579" name="Rectangle 7">
            <a:extLst>
              <a:ext uri="{FF2B5EF4-FFF2-40B4-BE49-F238E27FC236}">
                <a16:creationId xmlns:a16="http://schemas.microsoft.com/office/drawing/2014/main" id="{6AD4F6A7-DBF7-3AC0-3E09-6E2FCDF040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4E3D8A8C-9721-6A44-8A2D-112D7D5E3EC8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24580" name="Rectangle 2">
            <a:extLst>
              <a:ext uri="{FF2B5EF4-FFF2-40B4-BE49-F238E27FC236}">
                <a16:creationId xmlns:a16="http://schemas.microsoft.com/office/drawing/2014/main" id="{EEA54616-32D6-A56A-D33F-86EEF04188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1" name="Rectangle 3">
            <a:extLst>
              <a:ext uri="{FF2B5EF4-FFF2-40B4-BE49-F238E27FC236}">
                <a16:creationId xmlns:a16="http://schemas.microsoft.com/office/drawing/2014/main" id="{88E1DABB-112E-4840-C28D-E04DDC8852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21114745-A388-9DFA-CEAF-24DA54AFC3F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24B1392D-9D79-C9F8-CD52-1AABB318927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E9AC1A6C-964E-E842-AB0A-68285DE24E6F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26627" name="Rectangle 7">
            <a:extLst>
              <a:ext uri="{FF2B5EF4-FFF2-40B4-BE49-F238E27FC236}">
                <a16:creationId xmlns:a16="http://schemas.microsoft.com/office/drawing/2014/main" id="{D370582D-17B3-2DE3-A459-95B6D24741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BF37FC9D-CA52-104B-865B-6BE8C37FFA2F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0DABCA7B-6FBE-3631-8E1E-6CFDE8520C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9" name="Rectangle 3">
            <a:extLst>
              <a:ext uri="{FF2B5EF4-FFF2-40B4-BE49-F238E27FC236}">
                <a16:creationId xmlns:a16="http://schemas.microsoft.com/office/drawing/2014/main" id="{14E1F546-EA09-30B0-33E6-16945139B5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36209F19-2E47-D282-050C-902F8191DCE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85BD8F99-0AF7-596C-224F-88E18F66939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2D9B454D-83F2-8445-A5F6-CA120B8AE667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28675" name="Rectangle 7">
            <a:extLst>
              <a:ext uri="{FF2B5EF4-FFF2-40B4-BE49-F238E27FC236}">
                <a16:creationId xmlns:a16="http://schemas.microsoft.com/office/drawing/2014/main" id="{2A05B9CB-22F0-6676-0D19-4411F37EAA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140B76A5-1B1C-DF47-9985-60330CCC5029}" type="slidenum">
              <a:rPr lang="en-US" altLang="en-US" sz="1200"/>
              <a:pPr/>
              <a:t>7</a:t>
            </a:fld>
            <a:endParaRPr lang="en-US" altLang="en-US" sz="1200"/>
          </a:p>
        </p:txBody>
      </p:sp>
      <p:sp>
        <p:nvSpPr>
          <p:cNvPr id="28676" name="Rectangle 2">
            <a:extLst>
              <a:ext uri="{FF2B5EF4-FFF2-40B4-BE49-F238E27FC236}">
                <a16:creationId xmlns:a16="http://schemas.microsoft.com/office/drawing/2014/main" id="{C80687B2-965A-C31A-FA35-03ABA9FF4A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7" name="Rectangle 3">
            <a:extLst>
              <a:ext uri="{FF2B5EF4-FFF2-40B4-BE49-F238E27FC236}">
                <a16:creationId xmlns:a16="http://schemas.microsoft.com/office/drawing/2014/main" id="{97F6402A-34D5-AC2C-DB2B-0FE602633F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23A17376-1F43-5C4B-6864-35EEF9C5954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30722" name="Rectangle 3">
            <a:extLst>
              <a:ext uri="{FF2B5EF4-FFF2-40B4-BE49-F238E27FC236}">
                <a16:creationId xmlns:a16="http://schemas.microsoft.com/office/drawing/2014/main" id="{2A638FDD-FE4B-0B5F-923F-6AB7672392E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D1D156FA-4A9D-CC4D-AABB-FF9BAE5DBFD2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30723" name="Rectangle 7">
            <a:extLst>
              <a:ext uri="{FF2B5EF4-FFF2-40B4-BE49-F238E27FC236}">
                <a16:creationId xmlns:a16="http://schemas.microsoft.com/office/drawing/2014/main" id="{94C94930-3778-DB1D-B152-BE3C0A7D5F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C6AC9DA7-446B-F147-9E0F-04709BE6D182}" type="slidenum">
              <a:rPr lang="en-US" altLang="en-US" sz="1200"/>
              <a:pPr/>
              <a:t>8</a:t>
            </a:fld>
            <a:endParaRPr lang="en-US" altLang="en-US" sz="1200"/>
          </a:p>
        </p:txBody>
      </p:sp>
      <p:sp>
        <p:nvSpPr>
          <p:cNvPr id="30724" name="Rectangle 2">
            <a:extLst>
              <a:ext uri="{FF2B5EF4-FFF2-40B4-BE49-F238E27FC236}">
                <a16:creationId xmlns:a16="http://schemas.microsoft.com/office/drawing/2014/main" id="{CD935CF4-FFBA-F1E7-09EB-0FD9E11178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5" name="Rectangle 3">
            <a:extLst>
              <a:ext uri="{FF2B5EF4-FFF2-40B4-BE49-F238E27FC236}">
                <a16:creationId xmlns:a16="http://schemas.microsoft.com/office/drawing/2014/main" id="{9DB5D0FD-630B-0888-7BF7-09D94076F7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06A81A7C-BA3B-84F7-9F55-374428F6AB0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32770" name="Rectangle 3">
            <a:extLst>
              <a:ext uri="{FF2B5EF4-FFF2-40B4-BE49-F238E27FC236}">
                <a16:creationId xmlns:a16="http://schemas.microsoft.com/office/drawing/2014/main" id="{4AC111DD-BDC8-5624-063B-5DE23950E15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3FA0DD00-6226-AE45-B183-AC5128F6447D}" type="datetime1">
              <a:rPr lang="en-US" altLang="en-US" sz="1200"/>
              <a:pPr/>
              <a:t>7/30/26</a:t>
            </a:fld>
            <a:endParaRPr lang="en-US" altLang="en-US" sz="1200"/>
          </a:p>
        </p:txBody>
      </p:sp>
      <p:sp>
        <p:nvSpPr>
          <p:cNvPr id="32771" name="Rectangle 7">
            <a:extLst>
              <a:ext uri="{FF2B5EF4-FFF2-40B4-BE49-F238E27FC236}">
                <a16:creationId xmlns:a16="http://schemas.microsoft.com/office/drawing/2014/main" id="{466A1843-6176-1129-9844-B5FA4334B4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936FA35F-FACC-034A-81A7-02E6F50D67E3}" type="slidenum">
              <a:rPr lang="en-US" altLang="en-US" sz="1200"/>
              <a:pPr/>
              <a:t>9</a:t>
            </a:fld>
            <a:endParaRPr lang="en-US" altLang="en-US" sz="1200"/>
          </a:p>
        </p:txBody>
      </p:sp>
      <p:sp>
        <p:nvSpPr>
          <p:cNvPr id="32772" name="Rectangle 2">
            <a:extLst>
              <a:ext uri="{FF2B5EF4-FFF2-40B4-BE49-F238E27FC236}">
                <a16:creationId xmlns:a16="http://schemas.microsoft.com/office/drawing/2014/main" id="{983A64B7-82C1-A9E2-1469-3666EE1065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>
            <a:extLst>
              <a:ext uri="{FF2B5EF4-FFF2-40B4-BE49-F238E27FC236}">
                <a16:creationId xmlns:a16="http://schemas.microsoft.com/office/drawing/2014/main" id="{8CE9B302-AE7B-D5C1-ACB6-42023D0783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44"/>
            <a:ext cx="874395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2F6A7F7-8639-2EF3-0C17-BADF5B0934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A655C54-84F3-E2B6-8154-9466B50F6C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41705C4-B9F5-200E-240A-7871A77602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CD9F8C-BBE2-B849-80E3-98B00D58FB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537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F344101-8D5A-37C5-2F9A-408D6CD6EE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075083-697F-F679-9370-1623E8E837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4D7F18-0BCB-DE5D-BFED-734B0CB741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8AC55D-17D8-DD49-A5C5-1D2D4CBA36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1011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9487" y="609600"/>
            <a:ext cx="2185988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7" y="609600"/>
            <a:ext cx="6386513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B30BCCA-C645-81AC-BA88-C7EF610A13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4D0D4B9-2EF7-9292-0D85-C9A7CCC02C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0E87A36-2D25-0538-B82F-D81B001BF2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BA2C6C-B548-E846-AFAC-8ED84E8196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9243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075" y="1143000"/>
            <a:ext cx="874395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71525" y="2743200"/>
            <a:ext cx="8743950" cy="373380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24647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70587BF-028A-C7D7-7DF0-D1E1638E82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53B482-F5A9-A81A-A88C-62526BE6FF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5ABAD6A-B5AB-88DE-8F0B-803696DE64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2A6D73-8A29-AA4C-B8B5-CF75923AE8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5106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6919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D423152-A62D-146B-074E-A444E49F10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ED13049-98AB-34D8-3A2A-7352E6FE23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6E192AE-69C0-C851-009B-E240ADA99B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271F5B-8F97-5B42-B48A-6DBC8901D8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3516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1525" y="1981200"/>
            <a:ext cx="42862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9225" y="1981200"/>
            <a:ext cx="42862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36B53C-CEAB-04FF-6222-8768F5BEBC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46972D-46F9-D6CD-B969-FF495BAC8B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8072EE-3135-5D87-0359-50534E5FAE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13BA52-C524-8E4A-8471-3FA405AEF6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7150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664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64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E8EDFD4-1D49-1017-0FC9-59063B0F86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EDC45FD-2B4E-97C4-CD2F-6DCE497993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6940990-EB43-E414-1D3C-A2EBDE43B4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768843-9CC9-EB4E-9C92-4DC6FF4B27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2008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E423423-E101-279F-057C-5FA2726932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210E822-730B-78FB-54D6-102D8AA4B2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8FD31C9-7A10-6906-FC20-BFF7F23705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D851A8-F6AF-0840-BBE7-875E8D03B7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3789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9B91047-21F1-DB7D-8381-418C18AE73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53D83CB-A3A6-5D9C-5641-D87B41BB4D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C44CB27-8F5D-9C7E-BB4C-B5227328E1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86B119-8913-7B46-BEBB-E478F764B2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86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5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69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5" y="1435103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CFA5D6-378F-95F8-FAF2-9D0671CFA0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B10943-3AE2-3256-A1D0-492104E418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85C71D-7363-E860-C19A-9B5231DFCF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8DDF78-AE31-5345-AA15-CA3DA7BCEE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9310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7B08D6-068F-B1A7-7EE4-57338AAA0A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87C16D-AADF-6B43-074C-8E9DA96AD2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129DC0-88CD-369E-5CC1-3CC94B1FBA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E4663B-5539-1B40-8D20-DDD5CF69A3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7390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6F751D0-B714-E959-C188-26E798C380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71525" y="609600"/>
            <a:ext cx="87439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6A2116C-FB37-0F3D-9215-06AC3D960D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71525" y="1981200"/>
            <a:ext cx="87439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13F3C8F-AB56-6183-DB77-E2BB37E4C0F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1525" y="6248400"/>
            <a:ext cx="2143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57BE802-6777-D41D-8703-2064F561BCF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A2B99D3-8B74-46A0-56A7-ABB170539C5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72350" y="6248400"/>
            <a:ext cx="2143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79639BC-6F76-E64C-8745-D69CEC862DB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615F471A-DAA6-57F4-F584-7A5B1484854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4288" y="753182"/>
            <a:ext cx="10287001" cy="1143000"/>
          </a:xfrm>
        </p:spPr>
        <p:txBody>
          <a:bodyPr/>
          <a:lstStyle/>
          <a:p>
            <a:r>
              <a:rPr lang="en-US" altLang="en-US" sz="3600" b="1" dirty="0">
                <a:ea typeface="ＭＳ Ｐゴシック" panose="020B0600070205080204" pitchFamily="34" charset="-128"/>
              </a:rPr>
              <a:t>A  HEART-TO-HEART  CHAT:  </a:t>
            </a:r>
            <a:br>
              <a:rPr lang="en-US" altLang="en-US" b="1" dirty="0">
                <a:ea typeface="ＭＳ Ｐゴシック" panose="020B0600070205080204" pitchFamily="34" charset="-128"/>
              </a:rPr>
            </a:br>
            <a:r>
              <a:rPr lang="en-US" altLang="en-US" sz="3600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Cardiac  Involvement  in  Noonan  Syndrome  and What  Are  We  Going  to  Do  About  It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E8F41F1F-6A22-046F-7258-5A4CA0593AA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-433388" y="3044827"/>
            <a:ext cx="10287001" cy="1752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Bruce D. Gelb, M.D.</a:t>
            </a:r>
          </a:p>
          <a:p>
            <a:pPr>
              <a:lnSpc>
                <a:spcPct val="80000"/>
              </a:lnSpc>
            </a:pPr>
            <a:r>
              <a:rPr lang="en-US" altLang="en-US" dirty="0" err="1">
                <a:ea typeface="ＭＳ Ｐゴシック" panose="020B0600070205080204" pitchFamily="34" charset="-128"/>
              </a:rPr>
              <a:t>Mindich</a:t>
            </a:r>
            <a:r>
              <a:rPr lang="en-US" altLang="en-US" dirty="0">
                <a:ea typeface="ＭＳ Ｐゴシック" panose="020B0600070205080204" pitchFamily="34" charset="-128"/>
              </a:rPr>
              <a:t> Child Health and Development Institute</a:t>
            </a:r>
          </a:p>
          <a:p>
            <a:pPr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Departments of Pediatrics &amp; </a:t>
            </a:r>
          </a:p>
          <a:p>
            <a:pPr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Genetics and Genomic Sciences</a:t>
            </a:r>
          </a:p>
          <a:p>
            <a:pPr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July 2026</a:t>
            </a:r>
          </a:p>
        </p:txBody>
      </p:sp>
      <p:pic>
        <p:nvPicPr>
          <p:cNvPr id="15363" name="Picture 5" descr="molelogo">
            <a:extLst>
              <a:ext uri="{FF2B5EF4-FFF2-40B4-BE49-F238E27FC236}">
                <a16:creationId xmlns:a16="http://schemas.microsoft.com/office/drawing/2014/main" id="{6FA74B8F-0A0B-1E41-8EE6-A940C9551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" t="7051" r="4698" b="10684"/>
          <a:stretch>
            <a:fillRect/>
          </a:stretch>
        </p:blipFill>
        <p:spPr bwMode="auto">
          <a:xfrm>
            <a:off x="7773988" y="4616450"/>
            <a:ext cx="2513012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7" descr="MSSMLogo.png">
            <a:extLst>
              <a:ext uri="{FF2B5EF4-FFF2-40B4-BE49-F238E27FC236}">
                <a16:creationId xmlns:a16="http://schemas.microsoft.com/office/drawing/2014/main" id="{43D87D14-21EB-BBAD-1E57-9944E33D5C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81700"/>
            <a:ext cx="469900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7E5C69C8-C06C-4A3F-0328-747361C35C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NS  Congenital  Heart  Disease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r>
              <a:rPr lang="en-US" altLang="en-US" b="1">
                <a:solidFill>
                  <a:schemeClr val="tx1"/>
                </a:solidFill>
                <a:ea typeface="ＭＳ Ｐゴシック" panose="020B0600070205080204" pitchFamily="34" charset="-128"/>
              </a:rPr>
              <a:t>PULMONIC  STENOSIS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3794" name="Line 4">
            <a:extLst>
              <a:ext uri="{FF2B5EF4-FFF2-40B4-BE49-F238E27FC236}">
                <a16:creationId xmlns:a16="http://schemas.microsoft.com/office/drawing/2014/main" id="{549A930A-A218-6152-FB1D-5F896E95513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425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Line 5">
            <a:extLst>
              <a:ext uri="{FF2B5EF4-FFF2-40B4-BE49-F238E27FC236}">
                <a16:creationId xmlns:a16="http://schemas.microsoft.com/office/drawing/2014/main" id="{4EC9A0E7-4212-27A6-8851-3ACB90D5123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22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D5D06F81-F696-0B06-28AC-3E91D51AC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4300" y="1624013"/>
            <a:ext cx="48641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2001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10000"/>
              </a:lnSpc>
              <a:spcBef>
                <a:spcPct val="10000"/>
              </a:spcBef>
              <a:spcAft>
                <a:spcPts val="3000"/>
              </a:spcAft>
              <a:buClr>
                <a:schemeClr val="tx2"/>
              </a:buClr>
              <a:buFontTx/>
              <a:buChar char="•"/>
            </a:pPr>
            <a:r>
              <a:rPr lang="en-US" altLang="en-US" sz="3600"/>
              <a:t>Treatment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3000"/>
              </a:spcAft>
              <a:buClr>
                <a:schemeClr val="tx2"/>
              </a:buClr>
              <a:buFontTx/>
              <a:buChar char="–"/>
            </a:pPr>
            <a:r>
              <a:rPr lang="en-US" altLang="en-US" sz="3200"/>
              <a:t>Mild: Observation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3000"/>
              </a:spcAft>
              <a:buClr>
                <a:schemeClr val="tx2"/>
              </a:buClr>
              <a:buFontTx/>
              <a:buChar char="–"/>
            </a:pPr>
            <a:r>
              <a:rPr lang="en-US" altLang="en-US" sz="3200"/>
              <a:t>Moderate-Severe</a:t>
            </a:r>
            <a:endParaRPr lang="en-US" altLang="en-US" sz="3600"/>
          </a:p>
          <a:p>
            <a:pPr lvl="2">
              <a:lnSpc>
                <a:spcPct val="110000"/>
              </a:lnSpc>
              <a:spcBef>
                <a:spcPct val="10000"/>
              </a:spcBef>
              <a:spcAft>
                <a:spcPts val="3000"/>
              </a:spcAft>
              <a:buClr>
                <a:schemeClr val="tx2"/>
              </a:buClr>
              <a:buFontTx/>
              <a:buChar char="–"/>
            </a:pPr>
            <a:r>
              <a:rPr lang="en-US" altLang="en-US" sz="3200"/>
              <a:t>Catheterization</a:t>
            </a:r>
          </a:p>
          <a:p>
            <a:pPr lvl="2">
              <a:lnSpc>
                <a:spcPct val="110000"/>
              </a:lnSpc>
              <a:spcBef>
                <a:spcPct val="10000"/>
              </a:spcBef>
              <a:spcAft>
                <a:spcPts val="3000"/>
              </a:spcAft>
              <a:buClr>
                <a:schemeClr val="tx2"/>
              </a:buClr>
              <a:buFontTx/>
              <a:buChar char="–"/>
            </a:pPr>
            <a:r>
              <a:rPr lang="en-US" altLang="en-US" sz="3200"/>
              <a:t>Surgery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F915D582-E3BD-4AF6-178E-D7A49FC645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429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Heart  Catheterization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5842" name="Line 4">
            <a:extLst>
              <a:ext uri="{FF2B5EF4-FFF2-40B4-BE49-F238E27FC236}">
                <a16:creationId xmlns:a16="http://schemas.microsoft.com/office/drawing/2014/main" id="{5419EE3A-C91D-C809-8925-C8E4EB98302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1969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Line 5">
            <a:extLst>
              <a:ext uri="{FF2B5EF4-FFF2-40B4-BE49-F238E27FC236}">
                <a16:creationId xmlns:a16="http://schemas.microsoft.com/office/drawing/2014/main" id="{2D1EAA3A-12E2-3E55-5AC9-492AB8CFB127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119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5844" name="Picture 5" descr="ISHAC cath lab.jpg">
            <a:extLst>
              <a:ext uri="{FF2B5EF4-FFF2-40B4-BE49-F238E27FC236}">
                <a16:creationId xmlns:a16="http://schemas.microsoft.com/office/drawing/2014/main" id="{268A3212-F496-D161-E43B-BAE37D1151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100" y="1270000"/>
            <a:ext cx="7620000" cy="506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D19191AD-B5F6-3491-E30F-58F68AB52C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429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Heart  Catheterization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7890" name="Line 4">
            <a:extLst>
              <a:ext uri="{FF2B5EF4-FFF2-40B4-BE49-F238E27FC236}">
                <a16:creationId xmlns:a16="http://schemas.microsoft.com/office/drawing/2014/main" id="{8EE2EA64-BECD-5479-7ADC-6A5CD31D288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1969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Line 5">
            <a:extLst>
              <a:ext uri="{FF2B5EF4-FFF2-40B4-BE49-F238E27FC236}">
                <a16:creationId xmlns:a16="http://schemas.microsoft.com/office/drawing/2014/main" id="{182BCD66-2547-5993-320C-6F0FEFEB43E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119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7892" name="Picture 6" descr="Cath-deMoor.bmp">
            <a:extLst>
              <a:ext uri="{FF2B5EF4-FFF2-40B4-BE49-F238E27FC236}">
                <a16:creationId xmlns:a16="http://schemas.microsoft.com/office/drawing/2014/main" id="{5560F62D-6A36-373A-AA49-A89FCFCB7E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0" y="1511300"/>
            <a:ext cx="7219950" cy="481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>
            <a:extLst>
              <a:ext uri="{FF2B5EF4-FFF2-40B4-BE49-F238E27FC236}">
                <a16:creationId xmlns:a16="http://schemas.microsoft.com/office/drawing/2014/main" id="{49F54CEA-F63D-1B92-3D3D-71ECD12857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429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Heart  Catheterization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9938" name="Line 4">
            <a:extLst>
              <a:ext uri="{FF2B5EF4-FFF2-40B4-BE49-F238E27FC236}">
                <a16:creationId xmlns:a16="http://schemas.microsoft.com/office/drawing/2014/main" id="{D42075F4-1355-B160-ACD6-82AA50BED12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1969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Line 5">
            <a:extLst>
              <a:ext uri="{FF2B5EF4-FFF2-40B4-BE49-F238E27FC236}">
                <a16:creationId xmlns:a16="http://schemas.microsoft.com/office/drawing/2014/main" id="{883FE5D8-ABC2-9861-FCEA-8ECAA5D6E588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119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E82059-96A7-2E4A-932A-F42FED5747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346" y="1805877"/>
            <a:ext cx="8031355" cy="361976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>
            <a:extLst>
              <a:ext uri="{FF2B5EF4-FFF2-40B4-BE49-F238E27FC236}">
                <a16:creationId xmlns:a16="http://schemas.microsoft.com/office/drawing/2014/main" id="{C9A5BC31-4297-7779-A218-99A3812F4E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429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Heart  Catheterization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41986" name="Line 4">
            <a:extLst>
              <a:ext uri="{FF2B5EF4-FFF2-40B4-BE49-F238E27FC236}">
                <a16:creationId xmlns:a16="http://schemas.microsoft.com/office/drawing/2014/main" id="{E3990FA8-601F-915E-A379-6BC6C216F1A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1969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Line 5">
            <a:extLst>
              <a:ext uri="{FF2B5EF4-FFF2-40B4-BE49-F238E27FC236}">
                <a16:creationId xmlns:a16="http://schemas.microsoft.com/office/drawing/2014/main" id="{67B528CD-1AAF-3D34-BB92-40A7909C39FE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119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12C501-5B8B-254C-99CA-D8966FE9AC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2841" y="1420814"/>
            <a:ext cx="3810000" cy="4902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>
            <a:extLst>
              <a:ext uri="{FF2B5EF4-FFF2-40B4-BE49-F238E27FC236}">
                <a16:creationId xmlns:a16="http://schemas.microsoft.com/office/drawing/2014/main" id="{827415A6-1B11-1852-D0BC-7114FCDC00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NS  Congenital  Heart  Disease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r>
              <a:rPr lang="en-US" altLang="en-US" b="1">
                <a:solidFill>
                  <a:schemeClr val="tx1"/>
                </a:solidFill>
                <a:ea typeface="ＭＳ Ｐゴシック" panose="020B0600070205080204" pitchFamily="34" charset="-128"/>
              </a:rPr>
              <a:t>PULMONIC  STENOSIS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44034" name="Line 4">
            <a:extLst>
              <a:ext uri="{FF2B5EF4-FFF2-40B4-BE49-F238E27FC236}">
                <a16:creationId xmlns:a16="http://schemas.microsoft.com/office/drawing/2014/main" id="{24DFE776-B4F4-C9DA-7E8D-ACB89ADB711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425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Line 5">
            <a:extLst>
              <a:ext uri="{FF2B5EF4-FFF2-40B4-BE49-F238E27FC236}">
                <a16:creationId xmlns:a16="http://schemas.microsoft.com/office/drawing/2014/main" id="{5D2D49E3-04E6-F755-51AD-96BAB7EDF565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22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4036" name="Picture 6" descr="1463713.jpg">
            <a:extLst>
              <a:ext uri="{FF2B5EF4-FFF2-40B4-BE49-F238E27FC236}">
                <a16:creationId xmlns:a16="http://schemas.microsoft.com/office/drawing/2014/main" id="{7E90CA37-F239-3E59-32EC-6B964FFCDB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0" y="1746250"/>
            <a:ext cx="4592638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>
            <a:extLst>
              <a:ext uri="{FF2B5EF4-FFF2-40B4-BE49-F238E27FC236}">
                <a16:creationId xmlns:a16="http://schemas.microsoft.com/office/drawing/2014/main" id="{95D79E91-60E1-EC47-ACD0-9F11FDF2D7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NS  Congenital  Heart  Disease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r>
              <a:rPr lang="en-US" altLang="en-US" b="1">
                <a:solidFill>
                  <a:schemeClr val="tx1"/>
                </a:solidFill>
                <a:ea typeface="ＭＳ Ｐゴシック" panose="020B0600070205080204" pitchFamily="34" charset="-128"/>
              </a:rPr>
              <a:t>PULMONIC  STENOSIS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46082" name="Line 4">
            <a:extLst>
              <a:ext uri="{FF2B5EF4-FFF2-40B4-BE49-F238E27FC236}">
                <a16:creationId xmlns:a16="http://schemas.microsoft.com/office/drawing/2014/main" id="{0582FABE-32B3-B638-8AB5-B758D8DDAFA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425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Line 5">
            <a:extLst>
              <a:ext uri="{FF2B5EF4-FFF2-40B4-BE49-F238E27FC236}">
                <a16:creationId xmlns:a16="http://schemas.microsoft.com/office/drawing/2014/main" id="{D46B7F1C-2274-D418-586C-E1228C2CE5D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22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6084" name="Picture 5" descr="889392-891729-3259tn.jpg">
            <a:extLst>
              <a:ext uri="{FF2B5EF4-FFF2-40B4-BE49-F238E27FC236}">
                <a16:creationId xmlns:a16="http://schemas.microsoft.com/office/drawing/2014/main" id="{ACD2C846-6C50-BB99-5463-047E3CA217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313" y="2332038"/>
            <a:ext cx="4240212" cy="301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>
            <a:extLst>
              <a:ext uri="{FF2B5EF4-FFF2-40B4-BE49-F238E27FC236}">
                <a16:creationId xmlns:a16="http://schemas.microsoft.com/office/drawing/2014/main" id="{DC7EF1B6-C0CE-60B2-796B-C794111F0B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NS  Heart  Involvement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r>
              <a:rPr lang="en-US" altLang="en-US" b="1">
                <a:solidFill>
                  <a:schemeClr val="tx1"/>
                </a:solidFill>
                <a:ea typeface="ＭＳ Ｐゴシック" panose="020B0600070205080204" pitchFamily="34" charset="-128"/>
              </a:rPr>
              <a:t>PULMONARY  VALVE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48130" name="Line 4">
            <a:extLst>
              <a:ext uri="{FF2B5EF4-FFF2-40B4-BE49-F238E27FC236}">
                <a16:creationId xmlns:a16="http://schemas.microsoft.com/office/drawing/2014/main" id="{1ABD7AEF-6861-7D2B-5E6B-D6BBCADCE9B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425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Line 5">
            <a:extLst>
              <a:ext uri="{FF2B5EF4-FFF2-40B4-BE49-F238E27FC236}">
                <a16:creationId xmlns:a16="http://schemas.microsoft.com/office/drawing/2014/main" id="{BB779D50-1AC5-2B75-61DA-C05ADE22A68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22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8132" name="Picture 8" descr="abstract_5-1-6.jpg">
            <a:extLst>
              <a:ext uri="{FF2B5EF4-FFF2-40B4-BE49-F238E27FC236}">
                <a16:creationId xmlns:a16="http://schemas.microsoft.com/office/drawing/2014/main" id="{0BF23C38-80FD-1EAA-703B-6EF197FAC7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247900"/>
            <a:ext cx="4546600" cy="340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2DC866D4-7836-C663-0551-036E9E1AEF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NS  Heart  Involvement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r>
              <a:rPr lang="en-US" altLang="en-US" b="1">
                <a:solidFill>
                  <a:schemeClr val="tx1"/>
                </a:solidFill>
                <a:ea typeface="ＭＳ Ｐゴシック" panose="020B0600070205080204" pitchFamily="34" charset="-128"/>
              </a:rPr>
              <a:t>DYSPLASTIC  PULMONARY  VALVE</a:t>
            </a:r>
            <a:endParaRPr lang="en-US" altLang="en-US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50178" name="Line 4">
            <a:extLst>
              <a:ext uri="{FF2B5EF4-FFF2-40B4-BE49-F238E27FC236}">
                <a16:creationId xmlns:a16="http://schemas.microsoft.com/office/drawing/2014/main" id="{B6FB5D8F-48AC-A60C-24AA-B696063BBAC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425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Line 5">
            <a:extLst>
              <a:ext uri="{FF2B5EF4-FFF2-40B4-BE49-F238E27FC236}">
                <a16:creationId xmlns:a16="http://schemas.microsoft.com/office/drawing/2014/main" id="{42DB2D4F-D68F-3066-0608-9E43D39E3351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22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0180" name="Picture 5" descr="cauliflower.jpg">
            <a:extLst>
              <a:ext uri="{FF2B5EF4-FFF2-40B4-BE49-F238E27FC236}">
                <a16:creationId xmlns:a16="http://schemas.microsoft.com/office/drawing/2014/main" id="{35CB826C-1FE6-7643-75B8-D825F9DDAD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9" t="4585" r="17464" b="5206"/>
          <a:stretch>
            <a:fillRect/>
          </a:stretch>
        </p:blipFill>
        <p:spPr bwMode="auto">
          <a:xfrm>
            <a:off x="2819400" y="1752600"/>
            <a:ext cx="4826000" cy="444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>
            <a:extLst>
              <a:ext uri="{FF2B5EF4-FFF2-40B4-BE49-F238E27FC236}">
                <a16:creationId xmlns:a16="http://schemas.microsoft.com/office/drawing/2014/main" id="{F1C3494A-D5FD-7374-681D-270312AF18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NS  Congenital  Heart  Disease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r>
              <a:rPr lang="en-US" altLang="en-US" b="1">
                <a:solidFill>
                  <a:schemeClr val="tx1"/>
                </a:solidFill>
                <a:ea typeface="ＭＳ Ｐゴシック" panose="020B0600070205080204" pitchFamily="34" charset="-128"/>
              </a:rPr>
              <a:t>AORTIC  COARCTATION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52226" name="Line 4">
            <a:extLst>
              <a:ext uri="{FF2B5EF4-FFF2-40B4-BE49-F238E27FC236}">
                <a16:creationId xmlns:a16="http://schemas.microsoft.com/office/drawing/2014/main" id="{1438E5E8-93A6-D65F-11C0-D5726BE0DF3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Line 5">
            <a:extLst>
              <a:ext uri="{FF2B5EF4-FFF2-40B4-BE49-F238E27FC236}">
                <a16:creationId xmlns:a16="http://schemas.microsoft.com/office/drawing/2014/main" id="{4027ADAF-9023-89A0-0735-61F28CC3A0F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31F81A-5149-1D49-AAB9-BCF41EB884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176"/>
          <a:stretch/>
        </p:blipFill>
        <p:spPr>
          <a:xfrm>
            <a:off x="2819399" y="1590908"/>
            <a:ext cx="4349713" cy="47811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2">
            <a:extLst>
              <a:ext uri="{FF2B5EF4-FFF2-40B4-BE49-F238E27FC236}">
                <a16:creationId xmlns:a16="http://schemas.microsoft.com/office/drawing/2014/main" id="{FDEE526F-8B52-7E3D-7992-F8A07D476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622300"/>
            <a:ext cx="9142412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just"/>
            <a:r>
              <a:rPr lang="ja-JP" altLang="en-US" sz="3200">
                <a:solidFill>
                  <a:schemeClr val="tx2"/>
                </a:solidFill>
              </a:rPr>
              <a:t>“</a:t>
            </a:r>
            <a:r>
              <a:rPr lang="en-US" altLang="ja-JP" sz="3200"/>
              <a:t>Of particular interest was the recognition of a previously unreported syndrome in 9 patients with valvular pulmonary stenosis. These children were characterized by small stature, hypertelorism, mild mental retardation, and in some instances by ptosis, undescended testes, and skeletal malformations.</a:t>
            </a:r>
            <a:r>
              <a:rPr lang="ja-JP" altLang="en-US" sz="3200">
                <a:solidFill>
                  <a:schemeClr val="tx2"/>
                </a:solidFill>
              </a:rPr>
              <a:t>”</a:t>
            </a:r>
            <a:endParaRPr lang="en-US" altLang="en-US"/>
          </a:p>
        </p:txBody>
      </p:sp>
      <p:sp>
        <p:nvSpPr>
          <p:cNvPr id="17410" name="Text Box 3">
            <a:extLst>
              <a:ext uri="{FF2B5EF4-FFF2-40B4-BE49-F238E27FC236}">
                <a16:creationId xmlns:a16="http://schemas.microsoft.com/office/drawing/2014/main" id="{DC6E1734-340C-B92F-1313-E6F53FA9E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0" y="4303713"/>
            <a:ext cx="67024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3200"/>
              <a:t>Jacqueline A. Noonan</a:t>
            </a:r>
          </a:p>
          <a:p>
            <a:r>
              <a:rPr lang="en-US" altLang="en-US" sz="3200"/>
              <a:t>Midwest Society for Pediatric Research</a:t>
            </a:r>
          </a:p>
          <a:p>
            <a:r>
              <a:rPr lang="en-US" altLang="en-US" sz="3200"/>
              <a:t>1962</a:t>
            </a:r>
            <a:endParaRPr lang="en-US" altLang="en-US"/>
          </a:p>
        </p:txBody>
      </p:sp>
      <p:sp>
        <p:nvSpPr>
          <p:cNvPr id="17411" name="Text Box 4">
            <a:extLst>
              <a:ext uri="{FF2B5EF4-FFF2-40B4-BE49-F238E27FC236}">
                <a16:creationId xmlns:a16="http://schemas.microsoft.com/office/drawing/2014/main" id="{B0D88889-F235-9765-7452-C2EB9454C9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8700" y="6099175"/>
            <a:ext cx="49133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800"/>
              <a:t>Published: Am J Dis Child, 1968</a:t>
            </a:r>
            <a:endParaRPr lang="en-US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>
            <a:extLst>
              <a:ext uri="{FF2B5EF4-FFF2-40B4-BE49-F238E27FC236}">
                <a16:creationId xmlns:a16="http://schemas.microsoft.com/office/drawing/2014/main" id="{45773FF2-ADEF-1DD3-7BEE-4035914EB8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NS  Congenital  Heart  Disease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r>
              <a:rPr lang="en-US" altLang="en-US" b="1">
                <a:solidFill>
                  <a:schemeClr val="tx1"/>
                </a:solidFill>
                <a:ea typeface="ＭＳ Ｐゴシック" panose="020B0600070205080204" pitchFamily="34" charset="-128"/>
              </a:rPr>
              <a:t>AORTIC  COARCTATION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54274" name="Line 4">
            <a:extLst>
              <a:ext uri="{FF2B5EF4-FFF2-40B4-BE49-F238E27FC236}">
                <a16:creationId xmlns:a16="http://schemas.microsoft.com/office/drawing/2014/main" id="{81A89885-703E-A4A5-15E3-B66F0C4849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Line 5">
            <a:extLst>
              <a:ext uri="{FF2B5EF4-FFF2-40B4-BE49-F238E27FC236}">
                <a16:creationId xmlns:a16="http://schemas.microsoft.com/office/drawing/2014/main" id="{D201AD7A-433C-5229-C68B-D3309FA14DF4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66BBD848-A0A3-A990-4BA8-5F64A6A338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2513" y="1400175"/>
            <a:ext cx="6194425" cy="533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2001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Tx/>
              <a:buChar char="•"/>
            </a:pPr>
            <a:r>
              <a:rPr lang="en-US" altLang="en-US" sz="4000"/>
              <a:t>Severity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Tx/>
              <a:buChar char="–"/>
            </a:pPr>
            <a:r>
              <a:rPr lang="en-US" altLang="en-US" sz="3600"/>
              <a:t>Mild-Moderate</a:t>
            </a:r>
          </a:p>
          <a:p>
            <a:pPr lvl="2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altLang="en-US" sz="3200"/>
              <a:t>Variable Presentation</a:t>
            </a:r>
          </a:p>
          <a:p>
            <a:pPr lvl="2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altLang="en-US" sz="3200"/>
              <a:t>Surgery</a:t>
            </a:r>
            <a:endParaRPr lang="en-US" altLang="en-US" sz="3600"/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Tx/>
              <a:buChar char="–"/>
            </a:pPr>
            <a:r>
              <a:rPr lang="en-US" altLang="en-US" sz="3600"/>
              <a:t>Severe-Critical</a:t>
            </a:r>
          </a:p>
          <a:p>
            <a:pPr lvl="2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altLang="en-US" sz="3200"/>
              <a:t>Present as Newborns</a:t>
            </a:r>
          </a:p>
          <a:p>
            <a:pPr lvl="2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altLang="en-US" sz="3200"/>
              <a:t>Stabilize, Then </a:t>
            </a:r>
            <a:r>
              <a:rPr lang="en-US" altLang="en-US" sz="3600"/>
              <a:t>Surgery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>
            <a:extLst>
              <a:ext uri="{FF2B5EF4-FFF2-40B4-BE49-F238E27FC236}">
                <a16:creationId xmlns:a16="http://schemas.microsoft.com/office/drawing/2014/main" id="{26B10C05-8CC8-D298-945B-34A5627196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NS  Congenital  Heart  Disease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r>
              <a:rPr lang="en-US" altLang="en-US" b="1">
                <a:solidFill>
                  <a:schemeClr val="tx1"/>
                </a:solidFill>
                <a:ea typeface="ＭＳ Ｐゴシック" panose="020B0600070205080204" pitchFamily="34" charset="-128"/>
              </a:rPr>
              <a:t>AORTIC  COARCTATION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56322" name="Line 4">
            <a:extLst>
              <a:ext uri="{FF2B5EF4-FFF2-40B4-BE49-F238E27FC236}">
                <a16:creationId xmlns:a16="http://schemas.microsoft.com/office/drawing/2014/main" id="{FCA7D78F-84FA-0076-CB9C-67D4584E0C6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Line 5">
            <a:extLst>
              <a:ext uri="{FF2B5EF4-FFF2-40B4-BE49-F238E27FC236}">
                <a16:creationId xmlns:a16="http://schemas.microsoft.com/office/drawing/2014/main" id="{F36B96C2-11FA-14AF-1873-847303D146EC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6324" name="Picture 5" descr="Endtoend_anastamosis.gif">
            <a:extLst>
              <a:ext uri="{FF2B5EF4-FFF2-40B4-BE49-F238E27FC236}">
                <a16:creationId xmlns:a16="http://schemas.microsoft.com/office/drawing/2014/main" id="{9812B89B-CDC8-48BF-20E9-B7E99E026F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263" y="2255838"/>
            <a:ext cx="4249737" cy="303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>
            <a:extLst>
              <a:ext uri="{FF2B5EF4-FFF2-40B4-BE49-F238E27FC236}">
                <a16:creationId xmlns:a16="http://schemas.microsoft.com/office/drawing/2014/main" id="{97814A51-0877-EB24-20A0-258EB63FA4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NS  Congenital  Heart  Disease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r>
              <a:rPr lang="en-US" altLang="en-US" b="1">
                <a:solidFill>
                  <a:schemeClr val="tx1"/>
                </a:solidFill>
                <a:ea typeface="ＭＳ Ｐゴシック" panose="020B0600070205080204" pitchFamily="34" charset="-128"/>
              </a:rPr>
              <a:t>ATRIAL  SEPTAL  DEFECT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58370" name="Line 4">
            <a:extLst>
              <a:ext uri="{FF2B5EF4-FFF2-40B4-BE49-F238E27FC236}">
                <a16:creationId xmlns:a16="http://schemas.microsoft.com/office/drawing/2014/main" id="{1D80390B-2B0D-0BEF-10B0-2E08FEB5530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Line 5">
            <a:extLst>
              <a:ext uri="{FF2B5EF4-FFF2-40B4-BE49-F238E27FC236}">
                <a16:creationId xmlns:a16="http://schemas.microsoft.com/office/drawing/2014/main" id="{65E4DC58-56C2-7840-D3D1-D302834F7C5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1D52675-9039-EB49-B5BF-867F96B13AB1}"/>
              </a:ext>
            </a:extLst>
          </p:cNvPr>
          <p:cNvGrpSpPr/>
          <p:nvPr/>
        </p:nvGrpSpPr>
        <p:grpSpPr>
          <a:xfrm>
            <a:off x="3327770" y="1596695"/>
            <a:ext cx="4017322" cy="4811539"/>
            <a:chOff x="3327770" y="1596695"/>
            <a:chExt cx="4017322" cy="481153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72A9EF7-1FA7-F44B-B86F-7CE27A98EA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2977"/>
            <a:stretch/>
          </p:blipFill>
          <p:spPr>
            <a:xfrm>
              <a:off x="3327770" y="1596695"/>
              <a:ext cx="4017322" cy="4811539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5E86C98-7D1E-5241-9FAF-00A1D1356DC9}"/>
                </a:ext>
              </a:extLst>
            </p:cNvPr>
            <p:cNvSpPr/>
            <p:nvPr/>
          </p:nvSpPr>
          <p:spPr bwMode="auto">
            <a:xfrm>
              <a:off x="6088566" y="1665249"/>
              <a:ext cx="1226634" cy="54269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>
            <a:extLst>
              <a:ext uri="{FF2B5EF4-FFF2-40B4-BE49-F238E27FC236}">
                <a16:creationId xmlns:a16="http://schemas.microsoft.com/office/drawing/2014/main" id="{C64C17E1-74B6-FF7D-F87D-D4DD5D542D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NS  Congenital  Heart  Disease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r>
              <a:rPr lang="en-US" altLang="en-US" b="1">
                <a:solidFill>
                  <a:schemeClr val="tx1"/>
                </a:solidFill>
                <a:ea typeface="ＭＳ Ｐゴシック" panose="020B0600070205080204" pitchFamily="34" charset="-128"/>
              </a:rPr>
              <a:t>ATRIAL  SEPTAL  DEFECT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60418" name="Line 4">
            <a:extLst>
              <a:ext uri="{FF2B5EF4-FFF2-40B4-BE49-F238E27FC236}">
                <a16:creationId xmlns:a16="http://schemas.microsoft.com/office/drawing/2014/main" id="{464F10BC-4C71-6E57-5DCA-0F3FD78E773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Line 5">
            <a:extLst>
              <a:ext uri="{FF2B5EF4-FFF2-40B4-BE49-F238E27FC236}">
                <a16:creationId xmlns:a16="http://schemas.microsoft.com/office/drawing/2014/main" id="{998D84B3-A623-E177-BB8E-C822F2F95B2F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CF655B03-0A3E-954B-11B2-B97F2E7A1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1613" y="1416050"/>
            <a:ext cx="7432675" cy="508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2001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Tx/>
              <a:buChar char="•"/>
            </a:pPr>
            <a:r>
              <a:rPr lang="en-US" altLang="en-US" sz="4000"/>
              <a:t>Size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Tx/>
              <a:buChar char="–"/>
            </a:pPr>
            <a:r>
              <a:rPr lang="en-US" altLang="en-US" sz="3600"/>
              <a:t>Tiny- Small</a:t>
            </a:r>
          </a:p>
          <a:p>
            <a:pPr lvl="2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altLang="en-US" sz="3200"/>
              <a:t>No Symptoms</a:t>
            </a:r>
            <a:endParaRPr lang="en-US" altLang="en-US" sz="3600"/>
          </a:p>
          <a:p>
            <a:pPr lvl="2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altLang="en-US" sz="3200"/>
              <a:t>Can Close Spontaneously</a:t>
            </a:r>
            <a:endParaRPr lang="en-US" altLang="en-US" sz="3600"/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 typeface="Lucida Grande" panose="020B0600040502020204" pitchFamily="34" charset="0"/>
              <a:buChar char="­"/>
            </a:pPr>
            <a:r>
              <a:rPr lang="en-US" altLang="en-US" sz="3600"/>
              <a:t>Medium-Large</a:t>
            </a:r>
          </a:p>
          <a:p>
            <a:pPr lvl="2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altLang="en-US" sz="3200"/>
              <a:t>Symptoms Rare in Childhood</a:t>
            </a:r>
          </a:p>
          <a:p>
            <a:pPr lvl="2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altLang="en-US" sz="3200"/>
              <a:t>Need Closure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>
            <a:extLst>
              <a:ext uri="{FF2B5EF4-FFF2-40B4-BE49-F238E27FC236}">
                <a16:creationId xmlns:a16="http://schemas.microsoft.com/office/drawing/2014/main" id="{954E9A69-E86E-F474-50D8-94D3619A60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NS  Congenital  Heart  Disease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r>
              <a:rPr lang="en-US" altLang="en-US" b="1">
                <a:solidFill>
                  <a:schemeClr val="tx1"/>
                </a:solidFill>
                <a:ea typeface="ＭＳ Ｐゴシック" panose="020B0600070205080204" pitchFamily="34" charset="-128"/>
              </a:rPr>
              <a:t>ATRIAL  SEPTAL  DEFECT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62466" name="Line 4">
            <a:extLst>
              <a:ext uri="{FF2B5EF4-FFF2-40B4-BE49-F238E27FC236}">
                <a16:creationId xmlns:a16="http://schemas.microsoft.com/office/drawing/2014/main" id="{B06D468A-5C8C-1344-5ABE-01A60E6D4F2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Line 5">
            <a:extLst>
              <a:ext uri="{FF2B5EF4-FFF2-40B4-BE49-F238E27FC236}">
                <a16:creationId xmlns:a16="http://schemas.microsoft.com/office/drawing/2014/main" id="{822C6B6C-063F-6203-2C2F-CB980B14062A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2468" name="Picture 5" descr="1-s2.0-S0031395505705769-f159102.jpg">
            <a:extLst>
              <a:ext uri="{FF2B5EF4-FFF2-40B4-BE49-F238E27FC236}">
                <a16:creationId xmlns:a16="http://schemas.microsoft.com/office/drawing/2014/main" id="{08D49A14-56D9-51D9-9226-95AAA305D9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1562100"/>
            <a:ext cx="6683375" cy="466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>
            <a:extLst>
              <a:ext uri="{FF2B5EF4-FFF2-40B4-BE49-F238E27FC236}">
                <a16:creationId xmlns:a16="http://schemas.microsoft.com/office/drawing/2014/main" id="{9EF8B97C-B866-BE2B-E8AB-AF37A5D29F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NS  Congenital  Heart  Disease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r>
              <a:rPr lang="en-US" altLang="en-US" b="1">
                <a:solidFill>
                  <a:schemeClr val="tx1"/>
                </a:solidFill>
                <a:ea typeface="ＭＳ Ｐゴシック" panose="020B0600070205080204" pitchFamily="34" charset="-128"/>
              </a:rPr>
              <a:t>ATRIAL  SEPTAL  DEFECT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64514" name="Line 4">
            <a:extLst>
              <a:ext uri="{FF2B5EF4-FFF2-40B4-BE49-F238E27FC236}">
                <a16:creationId xmlns:a16="http://schemas.microsoft.com/office/drawing/2014/main" id="{E1C2E53B-AA7D-A9E6-F461-09543E699DA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5" name="Line 5">
            <a:extLst>
              <a:ext uri="{FF2B5EF4-FFF2-40B4-BE49-F238E27FC236}">
                <a16:creationId xmlns:a16="http://schemas.microsoft.com/office/drawing/2014/main" id="{C506881D-8655-CF29-9737-74677CFEB4E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2A5B0F-DC21-5540-AE2C-594244AD3E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0023" y="1987338"/>
            <a:ext cx="4314263" cy="358083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>
            <a:extLst>
              <a:ext uri="{FF2B5EF4-FFF2-40B4-BE49-F238E27FC236}">
                <a16:creationId xmlns:a16="http://schemas.microsoft.com/office/drawing/2014/main" id="{D695783E-6353-475A-B55C-BE5C6FA2EF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NS  Congenital  Heart  Disease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r>
              <a:rPr lang="en-US" altLang="en-US" b="1">
                <a:solidFill>
                  <a:schemeClr val="tx1"/>
                </a:solidFill>
                <a:ea typeface="ＭＳ Ｐゴシック" panose="020B0600070205080204" pitchFamily="34" charset="-128"/>
              </a:rPr>
              <a:t>ATRIAL  SEPTAL  DEFECT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66562" name="Line 4">
            <a:extLst>
              <a:ext uri="{FF2B5EF4-FFF2-40B4-BE49-F238E27FC236}">
                <a16:creationId xmlns:a16="http://schemas.microsoft.com/office/drawing/2014/main" id="{91591895-DA6C-3A5E-7C1A-9843CE6611F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63" name="Line 5">
            <a:extLst>
              <a:ext uri="{FF2B5EF4-FFF2-40B4-BE49-F238E27FC236}">
                <a16:creationId xmlns:a16="http://schemas.microsoft.com/office/drawing/2014/main" id="{E64ABC39-0E9B-1F05-8F02-C1C91B29355C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6564" name="Picture 5" descr="asd-closure-device-www-drsvenkatesan-com.jpg">
            <a:extLst>
              <a:ext uri="{FF2B5EF4-FFF2-40B4-BE49-F238E27FC236}">
                <a16:creationId xmlns:a16="http://schemas.microsoft.com/office/drawing/2014/main" id="{1B7ED9A6-AECC-951A-7B4E-A3C65F8AED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8" t="10464" r="4245" b="1744"/>
          <a:stretch>
            <a:fillRect/>
          </a:stretch>
        </p:blipFill>
        <p:spPr bwMode="auto">
          <a:xfrm>
            <a:off x="1765300" y="1435100"/>
            <a:ext cx="6626225" cy="508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>
            <a:extLst>
              <a:ext uri="{FF2B5EF4-FFF2-40B4-BE49-F238E27FC236}">
                <a16:creationId xmlns:a16="http://schemas.microsoft.com/office/drawing/2014/main" id="{F0A9411F-A15D-D9F3-2F51-F467B1F2CF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NS  Congenital  Heart  Disease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r>
              <a:rPr lang="en-US" altLang="en-US" b="1">
                <a:solidFill>
                  <a:schemeClr val="tx1"/>
                </a:solidFill>
                <a:ea typeface="ＭＳ Ｐゴシック" panose="020B0600070205080204" pitchFamily="34" charset="-128"/>
              </a:rPr>
              <a:t>ATRIAL  SEPTAL  DEFECT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68610" name="Line 4">
            <a:extLst>
              <a:ext uri="{FF2B5EF4-FFF2-40B4-BE49-F238E27FC236}">
                <a16:creationId xmlns:a16="http://schemas.microsoft.com/office/drawing/2014/main" id="{C6CA08A9-DDE8-A431-5B27-AE298430DFD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1" name="Line 5">
            <a:extLst>
              <a:ext uri="{FF2B5EF4-FFF2-40B4-BE49-F238E27FC236}">
                <a16:creationId xmlns:a16="http://schemas.microsoft.com/office/drawing/2014/main" id="{63036DD6-06BF-02E6-F4AF-02EB4331E744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8612" name="Picture 5" descr="24942-0550x0475.jpg">
            <a:extLst>
              <a:ext uri="{FF2B5EF4-FFF2-40B4-BE49-F238E27FC236}">
                <a16:creationId xmlns:a16="http://schemas.microsoft.com/office/drawing/2014/main" id="{0C4B5660-BA9F-3A0A-0BF4-BBE58A1C6C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7" t="27132" r="15688" b="37357"/>
          <a:stretch>
            <a:fillRect/>
          </a:stretch>
        </p:blipFill>
        <p:spPr bwMode="auto">
          <a:xfrm>
            <a:off x="2120900" y="1890713"/>
            <a:ext cx="6291263" cy="381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>
            <a:extLst>
              <a:ext uri="{FF2B5EF4-FFF2-40B4-BE49-F238E27FC236}">
                <a16:creationId xmlns:a16="http://schemas.microsoft.com/office/drawing/2014/main" id="{B8D49D4F-FDF6-9BC7-B75D-B068ECD511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63550" y="152400"/>
            <a:ext cx="11056938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4000" b="1">
                <a:ea typeface="ＭＳ Ｐゴシック" panose="020B0600070205080204" pitchFamily="34" charset="-128"/>
              </a:rPr>
              <a:t>NS  Heart  Muscle  Disease</a:t>
            </a:r>
            <a:br>
              <a:rPr lang="en-US" altLang="en-US" sz="4000" b="1">
                <a:ea typeface="ＭＳ Ｐゴシック" panose="020B0600070205080204" pitchFamily="34" charset="-128"/>
              </a:rPr>
            </a:br>
            <a:r>
              <a:rPr lang="en-US" altLang="en-US" sz="4000" b="1">
                <a:solidFill>
                  <a:schemeClr val="tx1"/>
                </a:solidFill>
                <a:ea typeface="ＭＳ Ｐゴシック" panose="020B0600070205080204" pitchFamily="34" charset="-128"/>
              </a:rPr>
              <a:t>HYPERTROPHIC  CARDIOMYOPATHY</a:t>
            </a:r>
            <a:endParaRPr lang="en-US" altLang="en-US" sz="4000">
              <a:ea typeface="ＭＳ Ｐゴシック" panose="020B0600070205080204" pitchFamily="34" charset="-128"/>
            </a:endParaRPr>
          </a:p>
        </p:txBody>
      </p:sp>
      <p:sp>
        <p:nvSpPr>
          <p:cNvPr id="70658" name="Line 4">
            <a:extLst>
              <a:ext uri="{FF2B5EF4-FFF2-40B4-BE49-F238E27FC236}">
                <a16:creationId xmlns:a16="http://schemas.microsoft.com/office/drawing/2014/main" id="{1AD3825F-44B4-1DEC-3891-BF713C8F64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59" name="Line 5">
            <a:extLst>
              <a:ext uri="{FF2B5EF4-FFF2-40B4-BE49-F238E27FC236}">
                <a16:creationId xmlns:a16="http://schemas.microsoft.com/office/drawing/2014/main" id="{2CF47189-CF3B-3B7A-437C-096E69EC4672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0660" name="Picture 6" descr="h5550921.jpg">
            <a:extLst>
              <a:ext uri="{FF2B5EF4-FFF2-40B4-BE49-F238E27FC236}">
                <a16:creationId xmlns:a16="http://schemas.microsoft.com/office/drawing/2014/main" id="{43EAE66F-625B-FFF3-4DEC-E04C089465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1814513"/>
            <a:ext cx="6494462" cy="423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>
            <a:extLst>
              <a:ext uri="{FF2B5EF4-FFF2-40B4-BE49-F238E27FC236}">
                <a16:creationId xmlns:a16="http://schemas.microsoft.com/office/drawing/2014/main" id="{96233913-EDD9-91B8-4F6D-D4ABA8675B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41275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4000" b="1">
                <a:ea typeface="ＭＳ Ｐゴシック" panose="020B0600070205080204" pitchFamily="34" charset="-128"/>
              </a:rPr>
              <a:t>NS Heart  Muscle  Disease</a:t>
            </a:r>
            <a:br>
              <a:rPr lang="en-US" altLang="en-US" sz="4000" b="1">
                <a:ea typeface="ＭＳ Ｐゴシック" panose="020B0600070205080204" pitchFamily="34" charset="-128"/>
              </a:rPr>
            </a:br>
            <a:r>
              <a:rPr lang="en-US" altLang="en-US" sz="4000" b="1">
                <a:solidFill>
                  <a:schemeClr val="tx1"/>
                </a:solidFill>
                <a:ea typeface="ＭＳ Ｐゴシック" panose="020B0600070205080204" pitchFamily="34" charset="-128"/>
              </a:rPr>
              <a:t>HYPERTROPHIC  CARDIOMYOPATHY</a:t>
            </a:r>
            <a:endParaRPr lang="en-US" altLang="en-US" sz="4000">
              <a:ea typeface="ＭＳ Ｐゴシック" panose="020B0600070205080204" pitchFamily="34" charset="-128"/>
            </a:endParaRPr>
          </a:p>
        </p:txBody>
      </p:sp>
      <p:sp>
        <p:nvSpPr>
          <p:cNvPr id="72706" name="Line 4">
            <a:extLst>
              <a:ext uri="{FF2B5EF4-FFF2-40B4-BE49-F238E27FC236}">
                <a16:creationId xmlns:a16="http://schemas.microsoft.com/office/drawing/2014/main" id="{46E385BC-7EB9-EA27-7542-9C474654C9E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07" name="Line 5">
            <a:extLst>
              <a:ext uri="{FF2B5EF4-FFF2-40B4-BE49-F238E27FC236}">
                <a16:creationId xmlns:a16="http://schemas.microsoft.com/office/drawing/2014/main" id="{2545E378-8104-63ED-B60E-A8610D19051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57C71D63-5E04-6327-55FC-C689F25642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621" y="1667379"/>
            <a:ext cx="6043613" cy="50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2001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Tx/>
              <a:buChar char="•"/>
            </a:pPr>
            <a:r>
              <a:rPr lang="en-US" altLang="en-US" sz="4000" dirty="0"/>
              <a:t>Severity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Tx/>
              <a:buChar char="–"/>
            </a:pPr>
            <a:r>
              <a:rPr lang="en-US" altLang="en-US" sz="3600" dirty="0"/>
              <a:t>Variable</a:t>
            </a:r>
          </a:p>
          <a:p>
            <a:pPr lvl="2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altLang="en-US" sz="3200" dirty="0"/>
              <a:t>No Symptoms</a:t>
            </a:r>
            <a:endParaRPr lang="en-US" altLang="en-US" sz="3600" dirty="0"/>
          </a:p>
          <a:p>
            <a:pPr lvl="2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altLang="en-US" sz="3200" dirty="0"/>
              <a:t>Congestive Heart Failure</a:t>
            </a:r>
            <a:endParaRPr lang="en-US" altLang="en-US" sz="3600" dirty="0"/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 typeface="Lucida Grande" panose="020B0600040502020204" pitchFamily="34" charset="0"/>
              <a:buChar char="­"/>
            </a:pPr>
            <a:r>
              <a:rPr lang="en-US" altLang="en-US" sz="3600" dirty="0"/>
              <a:t>Onset</a:t>
            </a:r>
          </a:p>
          <a:p>
            <a:pPr lvl="2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altLang="en-US" sz="3200" dirty="0"/>
              <a:t>Fetal, Newborn, Infant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444CE17C-C186-664C-911C-38F8043684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NS  Heart  Involvement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r>
              <a:rPr lang="en-US" altLang="en-US" b="1">
                <a:solidFill>
                  <a:schemeClr val="tx1"/>
                </a:solidFill>
                <a:ea typeface="ＭＳ Ｐゴシック" panose="020B0600070205080204" pitchFamily="34" charset="-128"/>
              </a:rPr>
              <a:t>HEART  101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9458" name="Line 4">
            <a:extLst>
              <a:ext uri="{FF2B5EF4-FFF2-40B4-BE49-F238E27FC236}">
                <a16:creationId xmlns:a16="http://schemas.microsoft.com/office/drawing/2014/main" id="{63371DD9-ABAA-8DCB-91FF-DDECF6208C9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425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Line 5">
            <a:extLst>
              <a:ext uri="{FF2B5EF4-FFF2-40B4-BE49-F238E27FC236}">
                <a16:creationId xmlns:a16="http://schemas.microsoft.com/office/drawing/2014/main" id="{2E05DB11-8438-ADE1-8768-5097DA69C88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22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F45D2DA-ADDE-6E4D-AD40-BAEBBC3DD44E}"/>
              </a:ext>
            </a:extLst>
          </p:cNvPr>
          <p:cNvGrpSpPr/>
          <p:nvPr/>
        </p:nvGrpSpPr>
        <p:grpSpPr>
          <a:xfrm>
            <a:off x="2958790" y="2088995"/>
            <a:ext cx="4230029" cy="3241288"/>
            <a:chOff x="2520176" y="1873405"/>
            <a:chExt cx="4230029" cy="324128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35252D5-EDE2-8347-80A5-C9229048A3FB}"/>
                </a:ext>
              </a:extLst>
            </p:cNvPr>
            <p:cNvSpPr/>
            <p:nvPr/>
          </p:nvSpPr>
          <p:spPr bwMode="auto">
            <a:xfrm>
              <a:off x="2520176" y="1873405"/>
              <a:ext cx="4230029" cy="324128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756FF92-69DD-EF4A-9797-E30008498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68291" y="2118576"/>
              <a:ext cx="3726603" cy="2743200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2E63582-5234-0F4D-8B34-3DA436BC7E4E}"/>
                </a:ext>
              </a:extLst>
            </p:cNvPr>
            <p:cNvSpPr/>
            <p:nvPr/>
          </p:nvSpPr>
          <p:spPr bwMode="auto">
            <a:xfrm>
              <a:off x="5143500" y="2118576"/>
              <a:ext cx="1351394" cy="21574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>
            <a:extLst>
              <a:ext uri="{FF2B5EF4-FFF2-40B4-BE49-F238E27FC236}">
                <a16:creationId xmlns:a16="http://schemas.microsoft.com/office/drawing/2014/main" id="{88506A29-31E7-FEFD-1C6B-142E6FE5C5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41275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4000" b="1">
                <a:ea typeface="ＭＳ Ｐゴシック" panose="020B0600070205080204" pitchFamily="34" charset="-128"/>
              </a:rPr>
              <a:t>NS Heart  Muscle  Disease</a:t>
            </a:r>
            <a:br>
              <a:rPr lang="en-US" altLang="en-US" sz="4000" b="1">
                <a:ea typeface="ＭＳ Ｐゴシック" panose="020B0600070205080204" pitchFamily="34" charset="-128"/>
              </a:rPr>
            </a:br>
            <a:r>
              <a:rPr lang="en-US" altLang="en-US" sz="4000" b="1">
                <a:solidFill>
                  <a:schemeClr val="tx1"/>
                </a:solidFill>
                <a:ea typeface="ＭＳ Ｐゴシック" panose="020B0600070205080204" pitchFamily="34" charset="-128"/>
              </a:rPr>
              <a:t>HYPERTROPHIC  CARDIOMYOPATHY</a:t>
            </a:r>
            <a:endParaRPr lang="en-US" altLang="en-US" sz="4000">
              <a:ea typeface="ＭＳ Ｐゴシック" panose="020B0600070205080204" pitchFamily="34" charset="-128"/>
            </a:endParaRPr>
          </a:p>
        </p:txBody>
      </p:sp>
      <p:sp>
        <p:nvSpPr>
          <p:cNvPr id="74754" name="Line 4">
            <a:extLst>
              <a:ext uri="{FF2B5EF4-FFF2-40B4-BE49-F238E27FC236}">
                <a16:creationId xmlns:a16="http://schemas.microsoft.com/office/drawing/2014/main" id="{8EB34FAA-7898-9FEF-6D2D-F47A3E29C7A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55" name="Line 5">
            <a:extLst>
              <a:ext uri="{FF2B5EF4-FFF2-40B4-BE49-F238E27FC236}">
                <a16:creationId xmlns:a16="http://schemas.microsoft.com/office/drawing/2014/main" id="{A15B2AE9-E2BB-9D0B-A5A4-F9EDBFD8E4FB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5EA59369-1BAA-A016-9B38-0D2EA14ABC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1450" y="1370013"/>
            <a:ext cx="6043613" cy="50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2001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Tx/>
              <a:buChar char="•"/>
            </a:pPr>
            <a:r>
              <a:rPr lang="en-US" altLang="en-US" sz="4000" dirty="0"/>
              <a:t>Standard Treatment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Tx/>
              <a:buChar char="–"/>
            </a:pPr>
            <a:r>
              <a:rPr lang="en-US" altLang="en-US" sz="3600" dirty="0"/>
              <a:t>None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Tx/>
              <a:buChar char="–"/>
            </a:pPr>
            <a:r>
              <a:rPr lang="en-US" altLang="en-US" sz="3600" dirty="0"/>
              <a:t>Medical</a:t>
            </a:r>
          </a:p>
          <a:p>
            <a:pPr lvl="2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altLang="en-US" sz="3200" dirty="0"/>
              <a:t>Various Types of Drugs</a:t>
            </a:r>
            <a:endParaRPr lang="en-US" altLang="en-US" sz="3600" dirty="0"/>
          </a:p>
          <a:p>
            <a:pPr lvl="2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altLang="en-US" sz="3200" dirty="0"/>
              <a:t>For Symptoms, Not Cure</a:t>
            </a:r>
            <a:endParaRPr lang="en-US" altLang="en-US" sz="3600" dirty="0"/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 typeface="Lucida Grande" panose="020B0600040502020204" pitchFamily="34" charset="0"/>
              <a:buChar char="­"/>
            </a:pPr>
            <a:r>
              <a:rPr lang="en-US" altLang="en-US" sz="3600" dirty="0"/>
              <a:t>Surgical</a:t>
            </a:r>
          </a:p>
          <a:p>
            <a:pPr lvl="2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altLang="en-US" sz="3200" dirty="0"/>
              <a:t>For Symptoms, Not Cure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7FFC1E3A-8594-DD37-8564-6BD6D33658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63550" y="152400"/>
            <a:ext cx="11056938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4000" b="1">
                <a:ea typeface="ＭＳ Ｐゴシック" panose="020B0600070205080204" pitchFamily="34" charset="-128"/>
              </a:rPr>
              <a:t>NS  Heart  Muscle  Disease</a:t>
            </a:r>
            <a:br>
              <a:rPr lang="en-US" altLang="en-US" sz="4000" b="1">
                <a:ea typeface="ＭＳ Ｐゴシック" panose="020B0600070205080204" pitchFamily="34" charset="-128"/>
              </a:rPr>
            </a:br>
            <a:r>
              <a:rPr lang="en-US" altLang="en-US" sz="4000" b="1">
                <a:solidFill>
                  <a:schemeClr val="tx1"/>
                </a:solidFill>
                <a:ea typeface="ＭＳ Ｐゴシック" panose="020B0600070205080204" pitchFamily="34" charset="-128"/>
              </a:rPr>
              <a:t>HYPERTROPHIC  CARDIOMYOPATHY</a:t>
            </a:r>
            <a:endParaRPr lang="en-US" altLang="en-US" sz="4000">
              <a:ea typeface="ＭＳ Ｐゴシック" panose="020B0600070205080204" pitchFamily="34" charset="-128"/>
            </a:endParaRPr>
          </a:p>
        </p:txBody>
      </p:sp>
      <p:sp>
        <p:nvSpPr>
          <p:cNvPr id="76802" name="Line 4">
            <a:extLst>
              <a:ext uri="{FF2B5EF4-FFF2-40B4-BE49-F238E27FC236}">
                <a16:creationId xmlns:a16="http://schemas.microsoft.com/office/drawing/2014/main" id="{69E9DDAE-0769-8F36-C082-64FAC416C9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03" name="Line 5">
            <a:extLst>
              <a:ext uri="{FF2B5EF4-FFF2-40B4-BE49-F238E27FC236}">
                <a16:creationId xmlns:a16="http://schemas.microsoft.com/office/drawing/2014/main" id="{B35B5CF8-1FE0-F9BD-76C6-70240BDC03F1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6804" name="Picture 5" descr="yri4dNUpDc3DYMaCGQ-6gQ_m.png">
            <a:extLst>
              <a:ext uri="{FF2B5EF4-FFF2-40B4-BE49-F238E27FC236}">
                <a16:creationId xmlns:a16="http://schemas.microsoft.com/office/drawing/2014/main" id="{D9A59F6F-A1BB-4C2C-6FAE-C489E749EB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3" y="2109788"/>
            <a:ext cx="3659187" cy="350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>
            <a:extLst>
              <a:ext uri="{FF2B5EF4-FFF2-40B4-BE49-F238E27FC236}">
                <a16:creationId xmlns:a16="http://schemas.microsoft.com/office/drawing/2014/main" id="{EAFB9A4C-FF2F-D113-7B01-79027E8044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63550" y="152400"/>
            <a:ext cx="11056938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4000" b="1">
                <a:ea typeface="ＭＳ Ｐゴシック" panose="020B0600070205080204" pitchFamily="34" charset="-128"/>
              </a:rPr>
              <a:t>NS  Heart  Muscle  Disease</a:t>
            </a:r>
            <a:br>
              <a:rPr lang="en-US" altLang="en-US" sz="4000" b="1">
                <a:ea typeface="ＭＳ Ｐゴシック" panose="020B0600070205080204" pitchFamily="34" charset="-128"/>
              </a:rPr>
            </a:br>
            <a:r>
              <a:rPr lang="en-US" altLang="en-US" sz="4000" b="1">
                <a:solidFill>
                  <a:schemeClr val="tx1"/>
                </a:solidFill>
                <a:ea typeface="ＭＳ Ｐゴシック" panose="020B0600070205080204" pitchFamily="34" charset="-128"/>
              </a:rPr>
              <a:t>HYPERTROPHIC  CARDIOMYOPATHY</a:t>
            </a:r>
            <a:endParaRPr lang="en-US" altLang="en-US" sz="4000">
              <a:ea typeface="ＭＳ Ｐゴシック" panose="020B0600070205080204" pitchFamily="34" charset="-128"/>
            </a:endParaRPr>
          </a:p>
        </p:txBody>
      </p:sp>
      <p:sp>
        <p:nvSpPr>
          <p:cNvPr id="80898" name="Line 4">
            <a:extLst>
              <a:ext uri="{FF2B5EF4-FFF2-40B4-BE49-F238E27FC236}">
                <a16:creationId xmlns:a16="http://schemas.microsoft.com/office/drawing/2014/main" id="{9AABB41D-0936-6F5F-09CA-1A779022F4F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0899" name="Line 5">
            <a:extLst>
              <a:ext uri="{FF2B5EF4-FFF2-40B4-BE49-F238E27FC236}">
                <a16:creationId xmlns:a16="http://schemas.microsoft.com/office/drawing/2014/main" id="{29E3C0C8-3F66-EE63-BFFE-8315D68AB5DF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0900" name="Picture 2">
            <a:extLst>
              <a:ext uri="{FF2B5EF4-FFF2-40B4-BE49-F238E27FC236}">
                <a16:creationId xmlns:a16="http://schemas.microsoft.com/office/drawing/2014/main" id="{326C74D0-405C-6CF6-AB30-3A4182FF9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9" b="18462"/>
          <a:stretch>
            <a:fillRect/>
          </a:stretch>
        </p:blipFill>
        <p:spPr bwMode="auto">
          <a:xfrm>
            <a:off x="3246438" y="1939925"/>
            <a:ext cx="4105275" cy="331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>
            <a:extLst>
              <a:ext uri="{FF2B5EF4-FFF2-40B4-BE49-F238E27FC236}">
                <a16:creationId xmlns:a16="http://schemas.microsoft.com/office/drawing/2014/main" id="{D7693C9D-13CC-BADA-500A-A2BB1F8F6C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7463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NS  Heart  Involvement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r>
              <a:rPr lang="en-US" altLang="en-US" b="1">
                <a:solidFill>
                  <a:schemeClr val="tx1"/>
                </a:solidFill>
                <a:ea typeface="ＭＳ Ｐゴシック" panose="020B0600070205080204" pitchFamily="34" charset="-128"/>
              </a:rPr>
              <a:t>TYPICAL  FOLLOW-UP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82946" name="Rectangle 3">
            <a:extLst>
              <a:ext uri="{FF2B5EF4-FFF2-40B4-BE49-F238E27FC236}">
                <a16:creationId xmlns:a16="http://schemas.microsoft.com/office/drawing/2014/main" id="{C34CE946-E113-319E-DF34-093774475D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90788" y="1370013"/>
            <a:ext cx="6319837" cy="4648200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>
                <a:ea typeface="ＭＳ Ｐゴシック" panose="020B0600070205080204" pitchFamily="34" charset="-128"/>
              </a:rPr>
              <a:t>Baseline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>
                <a:ea typeface="ＭＳ Ｐゴシック" panose="020B0600070205080204" pitchFamily="34" charset="-128"/>
              </a:rPr>
              <a:t>Exam, ECG, Echocardiogram</a:t>
            </a:r>
          </a:p>
          <a:p>
            <a:pPr>
              <a:lnSpc>
                <a:spcPct val="11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>
                <a:ea typeface="ＭＳ Ｐゴシック" panose="020B0600070205080204" pitchFamily="34" charset="-128"/>
              </a:rPr>
              <a:t>Normal Baseline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>
                <a:ea typeface="ＭＳ Ｐゴシック" panose="020B0600070205080204" pitchFamily="34" charset="-128"/>
              </a:rPr>
              <a:t>Annual until 3, then 5, 10, 15</a:t>
            </a:r>
          </a:p>
          <a:p>
            <a:pPr>
              <a:lnSpc>
                <a:spcPct val="11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>
                <a:ea typeface="ＭＳ Ｐゴシック" panose="020B0600070205080204" pitchFamily="34" charset="-128"/>
              </a:rPr>
              <a:t>Hypertrophic Cardiomyopathy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>
                <a:ea typeface="ＭＳ Ｐゴシック" panose="020B0600070205080204" pitchFamily="34" charset="-128"/>
              </a:rPr>
              <a:t>Infants- Carefully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>
                <a:ea typeface="ＭＳ Ｐゴシック" panose="020B0600070205080204" pitchFamily="34" charset="-128"/>
              </a:rPr>
              <a:t>Older- Annually</a:t>
            </a:r>
          </a:p>
          <a:p>
            <a:pPr>
              <a:lnSpc>
                <a:spcPct val="11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>
                <a:ea typeface="ＭＳ Ｐゴシック" panose="020B0600070205080204" pitchFamily="34" charset="-128"/>
              </a:rPr>
              <a:t>Congenital Heart Disease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>
                <a:ea typeface="ＭＳ Ｐゴシック" panose="020B0600070205080204" pitchFamily="34" charset="-128"/>
              </a:rPr>
              <a:t>Variable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</a:pPr>
            <a:endParaRPr lang="en-US" altLang="en-US" sz="3200">
              <a:ea typeface="ＭＳ Ｐゴシック" panose="020B0600070205080204" pitchFamily="34" charset="-128"/>
            </a:endParaRPr>
          </a:p>
        </p:txBody>
      </p:sp>
      <p:sp>
        <p:nvSpPr>
          <p:cNvPr id="82947" name="Line 4">
            <a:extLst>
              <a:ext uri="{FF2B5EF4-FFF2-40B4-BE49-F238E27FC236}">
                <a16:creationId xmlns:a16="http://schemas.microsoft.com/office/drawing/2014/main" id="{ADFBC1B7-B269-DBC1-3EFC-A0F202F4ED7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1602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48" name="Line 5">
            <a:extLst>
              <a:ext uri="{FF2B5EF4-FFF2-40B4-BE49-F238E27FC236}">
                <a16:creationId xmlns:a16="http://schemas.microsoft.com/office/drawing/2014/main" id="{615D0FB9-C55A-A1E5-B9ED-9B7565B3A985}"/>
              </a:ext>
            </a:extLst>
          </p:cNvPr>
          <p:cNvSpPr>
            <a:spLocks noChangeShapeType="1"/>
          </p:cNvSpPr>
          <p:nvPr/>
        </p:nvSpPr>
        <p:spPr bwMode="auto">
          <a:xfrm>
            <a:off x="-30163" y="6577013"/>
            <a:ext cx="1028700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>
            <a:extLst>
              <a:ext uri="{FF2B5EF4-FFF2-40B4-BE49-F238E27FC236}">
                <a16:creationId xmlns:a16="http://schemas.microsoft.com/office/drawing/2014/main" id="{D91321D6-5401-D379-E40C-5B91DF9608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26988"/>
            <a:ext cx="10287000" cy="1143001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4000" b="1">
                <a:ea typeface="ＭＳ Ｐゴシック" panose="020B0600070205080204" pitchFamily="34" charset="-128"/>
              </a:rPr>
              <a:t>NS  Heart  Involvement</a:t>
            </a:r>
            <a:br>
              <a:rPr lang="en-US" altLang="en-US" sz="4000" b="1">
                <a:ea typeface="ＭＳ Ｐゴシック" panose="020B0600070205080204" pitchFamily="34" charset="-128"/>
              </a:rPr>
            </a:br>
            <a:r>
              <a:rPr lang="en-US" altLang="en-US" sz="4000" b="1">
                <a:solidFill>
                  <a:schemeClr val="tx1"/>
                </a:solidFill>
                <a:ea typeface="ＭＳ Ｐゴシック" panose="020B0600070205080204" pitchFamily="34" charset="-128"/>
              </a:rPr>
              <a:t>SPECIAL  CONSIDERATIONS</a:t>
            </a:r>
            <a:endParaRPr lang="en-US" altLang="en-US" sz="4000">
              <a:ea typeface="ＭＳ Ｐゴシック" panose="020B0600070205080204" pitchFamily="34" charset="-128"/>
            </a:endParaRPr>
          </a:p>
        </p:txBody>
      </p:sp>
      <p:sp>
        <p:nvSpPr>
          <p:cNvPr id="84994" name="Rectangle 3">
            <a:extLst>
              <a:ext uri="{FF2B5EF4-FFF2-40B4-BE49-F238E27FC236}">
                <a16:creationId xmlns:a16="http://schemas.microsoft.com/office/drawing/2014/main" id="{17CB1D09-2E13-1EDB-19B3-867972091E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90788" y="1085850"/>
            <a:ext cx="6742112" cy="5070475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Pediatric Cardiology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 dirty="0">
                <a:ea typeface="ＭＳ Ｐゴシック" panose="020B0600070205080204" pitchFamily="34" charset="-128"/>
              </a:rPr>
              <a:t>Noonan Expert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 dirty="0">
                <a:ea typeface="ＭＳ Ｐゴシック" panose="020B0600070205080204" pitchFamily="34" charset="-128"/>
              </a:rPr>
              <a:t> Not Necessary</a:t>
            </a:r>
          </a:p>
          <a:p>
            <a:pPr>
              <a:lnSpc>
                <a:spcPct val="11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Pulmonary Valve Stenosis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Less Success with Balloon Treatment</a:t>
            </a:r>
          </a:p>
          <a:p>
            <a:pPr>
              <a:lnSpc>
                <a:spcPct val="11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Hypertrophic Cardiomyopathy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Use of the Cancer Drug Trametinib</a:t>
            </a:r>
          </a:p>
          <a:p>
            <a:pPr>
              <a:lnSpc>
                <a:spcPct val="11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Pre-Procedure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Evaluation for Bleeding</a:t>
            </a:r>
          </a:p>
          <a:p>
            <a:pPr>
              <a:lnSpc>
                <a:spcPct val="11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Anesthesia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Typical Risk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</a:pPr>
            <a:endParaRPr lang="en-US" altLang="en-US" sz="3200" dirty="0">
              <a:ea typeface="ＭＳ Ｐゴシック" panose="020B0600070205080204" pitchFamily="34" charset="-128"/>
            </a:endParaRPr>
          </a:p>
        </p:txBody>
      </p:sp>
      <p:sp>
        <p:nvSpPr>
          <p:cNvPr id="84995" name="Line 4">
            <a:extLst>
              <a:ext uri="{FF2B5EF4-FFF2-40B4-BE49-F238E27FC236}">
                <a16:creationId xmlns:a16="http://schemas.microsoft.com/office/drawing/2014/main" id="{046C3041-5E15-4F21-CC7B-85F69AAD30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12712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4996" name="Line 5">
            <a:extLst>
              <a:ext uri="{FF2B5EF4-FFF2-40B4-BE49-F238E27FC236}">
                <a16:creationId xmlns:a16="http://schemas.microsoft.com/office/drawing/2014/main" id="{4FA8CB75-32A8-404B-4439-392EDD09FAB2}"/>
              </a:ext>
            </a:extLst>
          </p:cNvPr>
          <p:cNvSpPr>
            <a:spLocks noChangeShapeType="1"/>
          </p:cNvSpPr>
          <p:nvPr/>
        </p:nvSpPr>
        <p:spPr bwMode="auto">
          <a:xfrm>
            <a:off x="-30163" y="6696075"/>
            <a:ext cx="1028700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1" name="Picture 2" descr="Sunrise 011 full page">
            <a:extLst>
              <a:ext uri="{FF2B5EF4-FFF2-40B4-BE49-F238E27FC236}">
                <a16:creationId xmlns:a16="http://schemas.microsoft.com/office/drawing/2014/main" id="{43C10289-32FE-FC9A-9F2C-E705E4136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588"/>
            <a:ext cx="9082087" cy="681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>
            <a:extLst>
              <a:ext uri="{FF2B5EF4-FFF2-40B4-BE49-F238E27FC236}">
                <a16:creationId xmlns:a16="http://schemas.microsoft.com/office/drawing/2014/main" id="{F443C4DE-3CD2-31BD-A6CE-C857C3B41F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31215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4000" b="1" dirty="0">
                <a:ea typeface="ＭＳ Ｐゴシック" panose="020B0600070205080204" pitchFamily="34" charset="-128"/>
              </a:rPr>
              <a:t>NS Heart Disease</a:t>
            </a:r>
            <a:br>
              <a:rPr lang="en-US" altLang="en-US" sz="4000" b="1" dirty="0">
                <a:ea typeface="ＭＳ Ｐゴシック" panose="020B0600070205080204" pitchFamily="34" charset="-128"/>
              </a:rPr>
            </a:br>
            <a:r>
              <a:rPr lang="en-US" altLang="en-US" sz="4000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TREATMENT  POSSIBILITIES</a:t>
            </a:r>
            <a:endParaRPr lang="en-US" altLang="en-US" sz="4000" dirty="0">
              <a:ea typeface="ＭＳ Ｐゴシック" panose="020B0600070205080204" pitchFamily="34" charset="-128"/>
            </a:endParaRPr>
          </a:p>
        </p:txBody>
      </p:sp>
      <p:sp>
        <p:nvSpPr>
          <p:cNvPr id="89090" name="Line 4">
            <a:extLst>
              <a:ext uri="{FF2B5EF4-FFF2-40B4-BE49-F238E27FC236}">
                <a16:creationId xmlns:a16="http://schemas.microsoft.com/office/drawing/2014/main" id="{1423B45C-9266-AE9F-A143-F69F1F9AA2B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091" name="Line 5">
            <a:extLst>
              <a:ext uri="{FF2B5EF4-FFF2-40B4-BE49-F238E27FC236}">
                <a16:creationId xmlns:a16="http://schemas.microsoft.com/office/drawing/2014/main" id="{93A995D6-195C-BAEA-83A6-4AF0C155BB5C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" name="Grafik 8">
            <a:extLst>
              <a:ext uri="{FF2B5EF4-FFF2-40B4-BE49-F238E27FC236}">
                <a16:creationId xmlns:a16="http://schemas.microsoft.com/office/drawing/2014/main" id="{A4A52C22-C262-B2F6-5064-6ACE93A681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67"/>
          <a:stretch/>
        </p:blipFill>
        <p:spPr bwMode="auto">
          <a:xfrm>
            <a:off x="134302" y="1617075"/>
            <a:ext cx="10018395" cy="4693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38201" y="1538369"/>
            <a:ext cx="9270999" cy="5168900"/>
          </a:xfrm>
        </p:spPr>
        <p:txBody>
          <a:bodyPr/>
          <a:lstStyle/>
          <a:p>
            <a:pPr>
              <a:spcBef>
                <a:spcPct val="0"/>
              </a:spcBef>
              <a:spcAft>
                <a:spcPts val="1800"/>
              </a:spcAft>
              <a:buClr>
                <a:schemeClr val="tx2"/>
              </a:buClr>
            </a:pPr>
            <a:r>
              <a:rPr lang="en-US" sz="3600" dirty="0">
                <a:latin typeface="Times" charset="0"/>
                <a:ea typeface="ＭＳ Ｐゴシック" charset="0"/>
                <a:cs typeface="ＭＳ Ｐゴシック" charset="0"/>
              </a:rPr>
              <a:t>2 Infants with NS with Severe HCM in 2017</a:t>
            </a:r>
          </a:p>
          <a:p>
            <a:pPr lvl="1">
              <a:spcBef>
                <a:spcPct val="0"/>
              </a:spcBef>
              <a:spcAft>
                <a:spcPts val="1800"/>
              </a:spcAft>
              <a:buClr>
                <a:schemeClr val="tx2"/>
              </a:buClr>
              <a:buFont typeface="Lucida Grande" charset="0"/>
              <a:buChar char="-"/>
            </a:pPr>
            <a:r>
              <a:rPr lang="en-US" sz="3200" dirty="0">
                <a:latin typeface="Times" charset="0"/>
                <a:ea typeface="ＭＳ Ｐゴシック" charset="0"/>
              </a:rPr>
              <a:t>Both with </a:t>
            </a:r>
            <a:r>
              <a:rPr lang="en-US" sz="3200" i="1" dirty="0">
                <a:latin typeface="Times" charset="0"/>
                <a:ea typeface="ＭＳ Ｐゴシック" charset="0"/>
              </a:rPr>
              <a:t>RIT1 </a:t>
            </a:r>
            <a:r>
              <a:rPr lang="en-US" sz="3200" dirty="0">
                <a:latin typeface="Times" charset="0"/>
                <a:ea typeface="ＭＳ Ｐゴシック" charset="0"/>
              </a:rPr>
              <a:t>Mutations</a:t>
            </a:r>
          </a:p>
          <a:p>
            <a:pPr>
              <a:spcBef>
                <a:spcPct val="0"/>
              </a:spcBef>
              <a:spcAft>
                <a:spcPts val="1800"/>
              </a:spcAft>
              <a:buClr>
                <a:schemeClr val="tx2"/>
              </a:buClr>
            </a:pPr>
            <a:r>
              <a:rPr lang="en-US" sz="3600" dirty="0">
                <a:latin typeface="Times" charset="0"/>
                <a:ea typeface="ＭＳ Ｐゴシック" charset="0"/>
                <a:cs typeface="ＭＳ Ｐゴシック" charset="0"/>
              </a:rPr>
              <a:t>High-Dose Beta Blockers</a:t>
            </a:r>
          </a:p>
          <a:p>
            <a:pPr>
              <a:spcBef>
                <a:spcPct val="0"/>
              </a:spcBef>
              <a:spcAft>
                <a:spcPts val="1800"/>
              </a:spcAft>
              <a:buClr>
                <a:schemeClr val="tx2"/>
              </a:buClr>
            </a:pPr>
            <a:r>
              <a:rPr lang="en-US" sz="3600" dirty="0">
                <a:latin typeface="Times" charset="0"/>
                <a:ea typeface="ＭＳ Ｐゴシック" charset="0"/>
                <a:cs typeface="ＭＳ Ｐゴシック" charset="0"/>
              </a:rPr>
              <a:t>Oral Trametinib </a:t>
            </a:r>
          </a:p>
          <a:p>
            <a:pPr>
              <a:spcBef>
                <a:spcPct val="0"/>
              </a:spcBef>
              <a:spcAft>
                <a:spcPts val="1800"/>
              </a:spcAft>
              <a:buClr>
                <a:schemeClr val="tx2"/>
              </a:buClr>
            </a:pPr>
            <a:r>
              <a:rPr lang="en-US" sz="3600" dirty="0">
                <a:latin typeface="Times" charset="0"/>
                <a:ea typeface="ＭＳ Ｐゴシック" charset="0"/>
              </a:rPr>
              <a:t>Compassionate Usage Basis </a:t>
            </a:r>
          </a:p>
          <a:p>
            <a:pPr>
              <a:spcBef>
                <a:spcPct val="0"/>
              </a:spcBef>
              <a:spcAft>
                <a:spcPts val="1800"/>
              </a:spcAft>
              <a:buClr>
                <a:schemeClr val="tx2"/>
              </a:buClr>
            </a:pPr>
            <a:r>
              <a:rPr lang="en-US" sz="3600" dirty="0">
                <a:latin typeface="Times" charset="0"/>
                <a:ea typeface="ＭＳ Ｐゴシック" charset="0"/>
              </a:rPr>
              <a:t>Results: Both Survived and Improved</a:t>
            </a:r>
            <a:endParaRPr lang="en-US" sz="2400" dirty="0">
              <a:latin typeface="Times" charset="0"/>
              <a:ea typeface="ＭＳ Ｐゴシック" charset="0"/>
            </a:endParaRPr>
          </a:p>
          <a:p>
            <a:pPr lvl="2">
              <a:spcBef>
                <a:spcPct val="0"/>
              </a:spcBef>
              <a:buClr>
                <a:schemeClr val="tx2"/>
              </a:buClr>
            </a:pPr>
            <a:endParaRPr lang="en-US" sz="2000" dirty="0">
              <a:latin typeface="Times" charset="0"/>
              <a:ea typeface="ＭＳ Ｐゴシック" charset="0"/>
            </a:endParaRPr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73567"/>
            <a:ext cx="10304490" cy="1143000"/>
          </a:xfrm>
          <a:noFill/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b="1" dirty="0">
                <a:latin typeface="Times" charset="0"/>
                <a:ea typeface="ＭＳ Ｐゴシック" charset="0"/>
                <a:cs typeface="ＭＳ Ｐゴシック" charset="0"/>
              </a:rPr>
              <a:t>NS  HCM</a:t>
            </a:r>
            <a:br>
              <a:rPr lang="en-US" b="1" dirty="0">
                <a:latin typeface="Times" charset="0"/>
                <a:ea typeface="ＭＳ Ｐゴシック" charset="0"/>
                <a:cs typeface="ＭＳ Ｐゴシック" charset="0"/>
              </a:rPr>
            </a:br>
            <a:r>
              <a:rPr lang="en-US" b="1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TRAMETINIB  </a:t>
            </a:r>
            <a:endParaRPr lang="en-US" sz="4800" b="1" dirty="0">
              <a:solidFill>
                <a:schemeClr val="tx1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5C7EC13F-F2B8-F889-C7E3-E30D512AA88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38851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C843A7A8-1BA6-4214-A025-594899EACE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490" y="6382743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910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0984" y="1401454"/>
            <a:ext cx="10133505" cy="5129216"/>
          </a:xfrm>
        </p:spPr>
        <p:txBody>
          <a:bodyPr/>
          <a:lstStyle/>
          <a:p>
            <a:pPr>
              <a:lnSpc>
                <a:spcPct val="160000"/>
              </a:lnSpc>
              <a:buClr>
                <a:schemeClr val="tx2"/>
              </a:buClr>
            </a:pPr>
            <a:r>
              <a:rPr lang="en-US" sz="2400" dirty="0">
                <a:cs typeface="Arial" panose="020B0604020202020204" pitchFamily="34" charset="0"/>
              </a:rPr>
              <a:t>2017		2 Babies treated with trametinib for NS/HCM</a:t>
            </a:r>
          </a:p>
          <a:p>
            <a:pPr>
              <a:lnSpc>
                <a:spcPct val="160000"/>
              </a:lnSpc>
              <a:buClr>
                <a:schemeClr val="tx2"/>
              </a:buClr>
            </a:pPr>
            <a:r>
              <a:rPr lang="en-US" sz="2400" dirty="0">
                <a:cs typeface="Arial" panose="020B0604020202020204" pitchFamily="34" charset="0"/>
              </a:rPr>
              <a:t>2018		Discussions with Novartis</a:t>
            </a:r>
          </a:p>
          <a:p>
            <a:pPr>
              <a:lnSpc>
                <a:spcPct val="160000"/>
              </a:lnSpc>
              <a:buClr>
                <a:schemeClr val="tx2"/>
              </a:buClr>
            </a:pPr>
            <a:r>
              <a:rPr lang="en-US" sz="2400" dirty="0">
                <a:cs typeface="Arial" panose="020B0604020202020204" pitchFamily="34" charset="0"/>
              </a:rPr>
              <a:t>2019		</a:t>
            </a:r>
            <a:r>
              <a:rPr lang="en-US" sz="2400" i="1" dirty="0">
                <a:cs typeface="Arial" panose="020B0604020202020204" pitchFamily="34" charset="0"/>
              </a:rPr>
              <a:t>JACC </a:t>
            </a:r>
            <a:r>
              <a:rPr lang="en-US" sz="2400" dirty="0">
                <a:cs typeface="Arial" panose="020B0604020202020204" pitchFamily="34" charset="0"/>
              </a:rPr>
              <a:t>letter published</a:t>
            </a:r>
          </a:p>
          <a:p>
            <a:pPr>
              <a:lnSpc>
                <a:spcPct val="160000"/>
              </a:lnSpc>
              <a:buClr>
                <a:schemeClr val="tx2"/>
              </a:buClr>
            </a:pPr>
            <a:r>
              <a:rPr lang="en-US" sz="2400" dirty="0">
                <a:cs typeface="Arial" panose="020B0604020202020204" pitchFamily="34" charset="0"/>
              </a:rPr>
              <a:t>2019-Now		Inquiries from biotech/pharm, VCs re: </a:t>
            </a:r>
            <a:r>
              <a:rPr lang="en-US" sz="2400" dirty="0" err="1">
                <a:cs typeface="Arial" panose="020B0604020202020204" pitchFamily="34" charset="0"/>
              </a:rPr>
              <a:t>MEKi</a:t>
            </a:r>
            <a:endParaRPr lang="en-US" sz="2400" dirty="0">
              <a:cs typeface="Arial" panose="020B0604020202020204" pitchFamily="34" charset="0"/>
            </a:endParaRPr>
          </a:p>
          <a:p>
            <a:pPr>
              <a:lnSpc>
                <a:spcPct val="160000"/>
              </a:lnSpc>
              <a:buClr>
                <a:schemeClr val="tx2"/>
              </a:buClr>
            </a:pPr>
            <a:r>
              <a:rPr lang="en-US" sz="2400" dirty="0">
                <a:cs typeface="Arial" panose="020B0604020202020204" pitchFamily="34" charset="0"/>
              </a:rPr>
              <a:t>2022-23		Day One Pharmaceutical/Pimasertib</a:t>
            </a:r>
          </a:p>
          <a:p>
            <a:pPr>
              <a:lnSpc>
                <a:spcPct val="160000"/>
              </a:lnSpc>
              <a:buClr>
                <a:schemeClr val="tx2"/>
              </a:buClr>
            </a:pPr>
            <a:r>
              <a:rPr lang="en-US" sz="2400" dirty="0">
                <a:cs typeface="Arial" panose="020B0604020202020204" pitchFamily="34" charset="0"/>
              </a:rPr>
              <a:t>2023		Novartis ends trametinib access program</a:t>
            </a:r>
          </a:p>
          <a:p>
            <a:pPr>
              <a:lnSpc>
                <a:spcPct val="160000"/>
              </a:lnSpc>
              <a:buClr>
                <a:schemeClr val="tx2"/>
              </a:buClr>
            </a:pPr>
            <a:r>
              <a:rPr lang="en-US" sz="2400" dirty="0">
                <a:cs typeface="Arial" panose="020B0604020202020204" pitchFamily="34" charset="0"/>
              </a:rPr>
              <a:t>2025		Retrospective review published</a:t>
            </a:r>
          </a:p>
          <a:p>
            <a:pPr lvl="1">
              <a:lnSpc>
                <a:spcPts val="5700"/>
              </a:lnSpc>
              <a:spcBef>
                <a:spcPct val="0"/>
              </a:spcBef>
              <a:spcAft>
                <a:spcPts val="0"/>
              </a:spcAft>
              <a:buClr>
                <a:schemeClr val="tx2"/>
              </a:buClr>
            </a:pPr>
            <a:endParaRPr lang="en-US" sz="3200" dirty="0">
              <a:latin typeface="Times" charset="0"/>
              <a:ea typeface="ＭＳ Ｐゴシック" charset="0"/>
            </a:endParaRPr>
          </a:p>
        </p:txBody>
      </p:sp>
      <p:sp>
        <p:nvSpPr>
          <p:cNvPr id="88066" name="Rectangle 3"/>
          <p:cNvSpPr>
            <a:spLocks noGrp="1" noChangeArrowheads="1"/>
          </p:cNvSpPr>
          <p:nvPr>
            <p:ph type="title"/>
          </p:nvPr>
        </p:nvSpPr>
        <p:spPr>
          <a:xfrm>
            <a:off x="17490" y="238122"/>
            <a:ext cx="10287000" cy="857250"/>
          </a:xfrm>
          <a:noFill/>
        </p:spPr>
        <p:txBody>
          <a:bodyPr/>
          <a:lstStyle/>
          <a:p>
            <a:pPr>
              <a:lnSpc>
                <a:spcPts val="4680"/>
              </a:lnSpc>
            </a:pPr>
            <a:r>
              <a:rPr lang="en-US" b="1" dirty="0" err="1">
                <a:latin typeface="Times" charset="0"/>
                <a:ea typeface="ＭＳ Ｐゴシック" charset="0"/>
                <a:cs typeface="ＭＳ Ｐゴシック" charset="0"/>
              </a:rPr>
              <a:t>RASopathies</a:t>
            </a:r>
            <a:br>
              <a:rPr lang="en-US" b="1" dirty="0">
                <a:latin typeface="Times" charset="0"/>
                <a:ea typeface="ＭＳ Ｐゴシック" charset="0"/>
                <a:cs typeface="ＭＳ Ｐゴシック" charset="0"/>
              </a:rPr>
            </a:br>
            <a:r>
              <a:rPr lang="en-US" b="1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TRAMETINIB  TREATMENT</a:t>
            </a:r>
            <a:endParaRPr lang="en-US" dirty="0">
              <a:solidFill>
                <a:schemeClr val="tx1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69EDC658-3CC4-66AA-14EB-CD83E240267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38851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7D9B744B-2741-5CF2-EDDF-267DDB107A9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490" y="6652563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5227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1700" y="1689100"/>
            <a:ext cx="9011459" cy="5168900"/>
          </a:xfrm>
        </p:spPr>
        <p:txBody>
          <a:bodyPr/>
          <a:lstStyle/>
          <a:p>
            <a:pPr>
              <a:spcBef>
                <a:spcPct val="0"/>
              </a:spcBef>
              <a:spcAft>
                <a:spcPts val="1800"/>
              </a:spcAft>
              <a:buClr>
                <a:schemeClr val="tx2"/>
              </a:buClr>
            </a:pPr>
            <a:r>
              <a:rPr lang="en-US" sz="3600" dirty="0">
                <a:latin typeface="Times" charset="0"/>
                <a:ea typeface="ＭＳ Ｐゴシック" charset="0"/>
                <a:cs typeface="ＭＳ Ｐゴシック" charset="0"/>
              </a:rPr>
              <a:t>Does it really work?</a:t>
            </a:r>
            <a:endParaRPr lang="en-US" sz="3200" dirty="0">
              <a:latin typeface="Times" charset="0"/>
              <a:ea typeface="ＭＳ Ｐゴシック" charset="0"/>
            </a:endParaRPr>
          </a:p>
          <a:p>
            <a:pPr>
              <a:spcBef>
                <a:spcPct val="0"/>
              </a:spcBef>
              <a:spcAft>
                <a:spcPts val="1800"/>
              </a:spcAft>
              <a:buClr>
                <a:schemeClr val="tx2"/>
              </a:buClr>
            </a:pPr>
            <a:r>
              <a:rPr lang="en-US" sz="3600" dirty="0">
                <a:latin typeface="Times" charset="0"/>
                <a:ea typeface="ＭＳ Ｐゴシック" charset="0"/>
                <a:cs typeface="ＭＳ Ｐゴシック" charset="0"/>
              </a:rPr>
              <a:t>For whom does it work?</a:t>
            </a:r>
          </a:p>
          <a:p>
            <a:pPr lvl="1">
              <a:spcBef>
                <a:spcPct val="0"/>
              </a:spcBef>
              <a:spcAft>
                <a:spcPts val="1800"/>
              </a:spcAft>
              <a:buClr>
                <a:schemeClr val="tx2"/>
              </a:buClr>
            </a:pPr>
            <a:r>
              <a:rPr lang="en-US" sz="3200" dirty="0">
                <a:latin typeface="Times" charset="0"/>
                <a:ea typeface="ＭＳ Ｐゴシック" charset="0"/>
                <a:cs typeface="ＭＳ Ｐゴシック" charset="0"/>
              </a:rPr>
              <a:t> Ages?</a:t>
            </a:r>
          </a:p>
          <a:p>
            <a:pPr lvl="1">
              <a:spcBef>
                <a:spcPct val="0"/>
              </a:spcBef>
              <a:spcAft>
                <a:spcPts val="1800"/>
              </a:spcAft>
              <a:buClr>
                <a:schemeClr val="tx2"/>
              </a:buClr>
            </a:pPr>
            <a:r>
              <a:rPr lang="en-US" sz="3200" dirty="0">
                <a:latin typeface="Times" charset="0"/>
                <a:ea typeface="ＭＳ Ｐゴシック" charset="0"/>
                <a:cs typeface="ＭＳ Ｐゴシック" charset="0"/>
              </a:rPr>
              <a:t> Genes?</a:t>
            </a:r>
          </a:p>
          <a:p>
            <a:pPr>
              <a:spcBef>
                <a:spcPct val="0"/>
              </a:spcBef>
              <a:spcAft>
                <a:spcPts val="1800"/>
              </a:spcAft>
              <a:buClr>
                <a:schemeClr val="tx2"/>
              </a:buClr>
            </a:pPr>
            <a:r>
              <a:rPr lang="en-US" sz="3600" dirty="0">
                <a:latin typeface="Times" charset="0"/>
                <a:ea typeface="ＭＳ Ｐゴシック" charset="0"/>
                <a:cs typeface="ＭＳ Ｐゴシック" charset="0"/>
              </a:rPr>
              <a:t>For what aspects of NS does it work?</a:t>
            </a:r>
          </a:p>
          <a:p>
            <a:pPr>
              <a:spcBef>
                <a:spcPct val="0"/>
              </a:spcBef>
              <a:spcAft>
                <a:spcPts val="1800"/>
              </a:spcAft>
              <a:buClr>
                <a:schemeClr val="tx2"/>
              </a:buClr>
            </a:pPr>
            <a:r>
              <a:rPr lang="en-US" sz="3600" dirty="0">
                <a:latin typeface="Times" charset="0"/>
                <a:ea typeface="ＭＳ Ｐゴシック" charset="0"/>
                <a:cs typeface="ＭＳ Ｐゴシック" charset="0"/>
              </a:rPr>
              <a:t>What are the side effects in patients with NS?</a:t>
            </a:r>
          </a:p>
          <a:p>
            <a:pPr lvl="2">
              <a:spcBef>
                <a:spcPct val="0"/>
              </a:spcBef>
              <a:buClr>
                <a:schemeClr val="tx2"/>
              </a:buClr>
            </a:pPr>
            <a:endParaRPr lang="en-US" sz="2000" dirty="0">
              <a:latin typeface="Times" charset="0"/>
              <a:ea typeface="ＭＳ Ｐゴシック" charset="0"/>
            </a:endParaRPr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73567"/>
            <a:ext cx="10287000" cy="1143000"/>
          </a:xfrm>
          <a:noFill/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b="1" dirty="0">
                <a:latin typeface="Times" charset="0"/>
                <a:ea typeface="ＭＳ Ｐゴシック" charset="0"/>
                <a:cs typeface="ＭＳ Ｐゴシック" charset="0"/>
              </a:rPr>
              <a:t>NS  </a:t>
            </a:r>
            <a:r>
              <a:rPr lang="en-US" b="1" dirty="0" err="1">
                <a:latin typeface="Times" charset="0"/>
                <a:ea typeface="ＭＳ Ｐゴシック" charset="0"/>
                <a:cs typeface="ＭＳ Ｐゴシック" charset="0"/>
              </a:rPr>
              <a:t>MEKi</a:t>
            </a:r>
            <a:r>
              <a:rPr lang="en-US" b="1" dirty="0">
                <a:latin typeface="Times" charset="0"/>
                <a:ea typeface="ＭＳ Ｐゴシック" charset="0"/>
                <a:cs typeface="ＭＳ Ｐゴシック" charset="0"/>
              </a:rPr>
              <a:t>  Treatment</a:t>
            </a:r>
            <a:br>
              <a:rPr lang="en-US" b="1" dirty="0">
                <a:latin typeface="Times" charset="0"/>
                <a:ea typeface="ＭＳ Ｐゴシック" charset="0"/>
                <a:cs typeface="ＭＳ Ｐゴシック" charset="0"/>
              </a:rPr>
            </a:br>
            <a:r>
              <a:rPr lang="en-US" b="1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Questions</a:t>
            </a:r>
            <a:endParaRPr lang="en-US" sz="4800" b="1" dirty="0">
              <a:solidFill>
                <a:schemeClr val="tx1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5C7EC13F-F2B8-F889-C7E3-E30D512AA88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38851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C843A7A8-1BA6-4214-A025-594899EACE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490" y="6382743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964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7DAB3195-6ABF-162E-0660-8C9DC0D14C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NS  Heart  Involvement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r>
              <a:rPr lang="en-US" altLang="en-US" b="1">
                <a:solidFill>
                  <a:schemeClr val="tx1"/>
                </a:solidFill>
                <a:ea typeface="ＭＳ Ｐゴシック" panose="020B0600070205080204" pitchFamily="34" charset="-128"/>
              </a:rPr>
              <a:t>ECHOCARDIOGRAM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1506" name="Line 4">
            <a:extLst>
              <a:ext uri="{FF2B5EF4-FFF2-40B4-BE49-F238E27FC236}">
                <a16:creationId xmlns:a16="http://schemas.microsoft.com/office/drawing/2014/main" id="{3306C928-0C62-7CCE-451B-053CE5DABA6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425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Line 5">
            <a:extLst>
              <a:ext uri="{FF2B5EF4-FFF2-40B4-BE49-F238E27FC236}">
                <a16:creationId xmlns:a16="http://schemas.microsoft.com/office/drawing/2014/main" id="{4F55F5FA-806B-3EED-1ABA-093ADBD1331F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22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223161-5BA7-3444-8F01-C5EBDE1A6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1615" y="1836542"/>
            <a:ext cx="7300332" cy="4224729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7" name="Picture 3" descr="questions.jpg">
            <a:extLst>
              <a:ext uri="{FF2B5EF4-FFF2-40B4-BE49-F238E27FC236}">
                <a16:creationId xmlns:a16="http://schemas.microsoft.com/office/drawing/2014/main" id="{4F3A7350-0BBD-9C11-08CF-BFBF0C1E13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063" y="665163"/>
            <a:ext cx="5491162" cy="549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ACF506DA-EE47-D6F4-5840-A4E48D6A98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NS  Heart  Involvement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r>
              <a:rPr lang="en-US" altLang="en-US" b="1">
                <a:solidFill>
                  <a:schemeClr val="tx1"/>
                </a:solidFill>
                <a:ea typeface="ＭＳ Ｐゴシック" panose="020B0600070205080204" pitchFamily="34" charset="-128"/>
              </a:rPr>
              <a:t>FREQUENCY  AND  FLAVORS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DE4C1B6A-A8B8-A2CE-784F-3D2E088EFE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624013"/>
            <a:ext cx="6319838" cy="4648200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</a:pPr>
            <a:r>
              <a:rPr lang="en-US" altLang="en-US" sz="3600">
                <a:ea typeface="ＭＳ Ｐゴシック" panose="020B0600070205080204" pitchFamily="34" charset="-128"/>
              </a:rPr>
              <a:t>Frequency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</a:pPr>
            <a:r>
              <a:rPr lang="en-US" altLang="en-US" sz="3200">
                <a:ea typeface="ＭＳ Ｐゴシック" panose="020B0600070205080204" pitchFamily="34" charset="-128"/>
              </a:rPr>
              <a:t>80-90%</a:t>
            </a:r>
          </a:p>
          <a:p>
            <a:pPr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</a:pPr>
            <a:r>
              <a:rPr lang="en-US" altLang="en-US" sz="3600">
                <a:ea typeface="ＭＳ Ｐゴシック" panose="020B0600070205080204" pitchFamily="34" charset="-128"/>
              </a:rPr>
              <a:t>Flavors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</a:pPr>
            <a:r>
              <a:rPr lang="en-US" altLang="en-US" sz="3200">
                <a:ea typeface="ＭＳ Ｐゴシック" panose="020B0600070205080204" pitchFamily="34" charset="-128"/>
              </a:rPr>
              <a:t>Congenital Heart Defects</a:t>
            </a:r>
          </a:p>
          <a:p>
            <a:pPr lvl="2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</a:pPr>
            <a:r>
              <a:rPr lang="en-US" altLang="en-US" sz="2800">
                <a:ea typeface="ＭＳ Ｐゴシック" panose="020B0600070205080204" pitchFamily="34" charset="-128"/>
              </a:rPr>
              <a:t>Heart Not Formed Correctly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</a:pPr>
            <a:r>
              <a:rPr lang="en-US" altLang="en-US" sz="3200">
                <a:ea typeface="ＭＳ Ｐゴシック" panose="020B0600070205080204" pitchFamily="34" charset="-128"/>
              </a:rPr>
              <a:t>Heart Muscle Disease</a:t>
            </a:r>
          </a:p>
          <a:p>
            <a:pPr lvl="2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</a:pPr>
            <a:r>
              <a:rPr lang="en-US" altLang="en-US" sz="2800">
                <a:ea typeface="ＭＳ Ｐゴシック" panose="020B0600070205080204" pitchFamily="34" charset="-128"/>
              </a:rPr>
              <a:t>Hypertrophic Cardiomyopathy</a:t>
            </a:r>
          </a:p>
        </p:txBody>
      </p:sp>
      <p:sp>
        <p:nvSpPr>
          <p:cNvPr id="23555" name="Line 4">
            <a:extLst>
              <a:ext uri="{FF2B5EF4-FFF2-40B4-BE49-F238E27FC236}">
                <a16:creationId xmlns:a16="http://schemas.microsoft.com/office/drawing/2014/main" id="{494BF33D-53EF-2CD6-DD09-6C33023F18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425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6" name="Line 5">
            <a:extLst>
              <a:ext uri="{FF2B5EF4-FFF2-40B4-BE49-F238E27FC236}">
                <a16:creationId xmlns:a16="http://schemas.microsoft.com/office/drawing/2014/main" id="{C821E58C-268E-4F12-DBF2-CD56E963B825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22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>
            <a:extLst>
              <a:ext uri="{FF2B5EF4-FFF2-40B4-BE49-F238E27FC236}">
                <a16:creationId xmlns:a16="http://schemas.microsoft.com/office/drawing/2014/main" id="{B5AC1CFA-0942-7A03-DEF4-28862E1C9E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NS  Heart  Involvement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r>
              <a:rPr lang="en-US" altLang="en-US" b="1">
                <a:solidFill>
                  <a:schemeClr val="tx1"/>
                </a:solidFill>
                <a:ea typeface="ＭＳ Ｐゴシック" panose="020B0600070205080204" pitchFamily="34" charset="-128"/>
              </a:rPr>
              <a:t>FREQUENCY  OF  FLAVORS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5602" name="Rectangle 3">
            <a:extLst>
              <a:ext uri="{FF2B5EF4-FFF2-40B4-BE49-F238E27FC236}">
                <a16:creationId xmlns:a16="http://schemas.microsoft.com/office/drawing/2014/main" id="{F5B3E57D-D35F-5D23-9FAA-FD2F857728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68400" y="1585913"/>
            <a:ext cx="8636000" cy="4648200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10000"/>
              </a:spcBef>
              <a:spcAft>
                <a:spcPts val="4200"/>
              </a:spcAft>
              <a:buClr>
                <a:schemeClr val="tx2"/>
              </a:buClr>
            </a:pPr>
            <a:r>
              <a:rPr lang="en-US" altLang="en-US" sz="3600">
                <a:ea typeface="ＭＳ Ｐゴシック" panose="020B0600070205080204" pitchFamily="34" charset="-128"/>
              </a:rPr>
              <a:t>Pulmonary Valve Stenosis  		40%</a:t>
            </a:r>
          </a:p>
          <a:p>
            <a:pPr>
              <a:lnSpc>
                <a:spcPct val="110000"/>
              </a:lnSpc>
              <a:spcBef>
                <a:spcPct val="10000"/>
              </a:spcBef>
              <a:spcAft>
                <a:spcPts val="4200"/>
              </a:spcAft>
              <a:buClr>
                <a:schemeClr val="tx2"/>
              </a:buClr>
            </a:pPr>
            <a:r>
              <a:rPr lang="en-US" altLang="en-US" sz="3600">
                <a:ea typeface="ＭＳ Ｐゴシック" panose="020B0600070205080204" pitchFamily="34" charset="-128"/>
              </a:rPr>
              <a:t>Hypertrophic Cardiomyopathy 	10%</a:t>
            </a:r>
          </a:p>
          <a:p>
            <a:pPr>
              <a:lnSpc>
                <a:spcPct val="110000"/>
              </a:lnSpc>
              <a:spcBef>
                <a:spcPct val="10000"/>
              </a:spcBef>
              <a:spcAft>
                <a:spcPts val="4200"/>
              </a:spcAft>
              <a:buClr>
                <a:schemeClr val="tx2"/>
              </a:buClr>
            </a:pPr>
            <a:r>
              <a:rPr lang="en-US" altLang="en-US" sz="3600">
                <a:ea typeface="ＭＳ Ｐゴシック" panose="020B0600070205080204" pitchFamily="34" charset="-128"/>
              </a:rPr>
              <a:t>Aortic Coarctation 			</a:t>
            </a:r>
            <a:r>
              <a:rPr lang="en-US" altLang="en-US" sz="3600">
                <a:solidFill>
                  <a:schemeClr val="bg1"/>
                </a:solidFill>
                <a:ea typeface="ＭＳ Ｐゴシック" panose="020B0600070205080204" pitchFamily="34" charset="-128"/>
              </a:rPr>
              <a:t>0</a:t>
            </a:r>
            <a:r>
              <a:rPr lang="en-US" altLang="en-US" sz="3600">
                <a:ea typeface="ＭＳ Ｐゴシック" panose="020B0600070205080204" pitchFamily="34" charset="-128"/>
              </a:rPr>
              <a:t>9%</a:t>
            </a:r>
          </a:p>
          <a:p>
            <a:pPr>
              <a:lnSpc>
                <a:spcPct val="110000"/>
              </a:lnSpc>
              <a:spcBef>
                <a:spcPct val="10000"/>
              </a:spcBef>
              <a:spcAft>
                <a:spcPts val="4200"/>
              </a:spcAft>
              <a:buClr>
                <a:schemeClr val="tx2"/>
              </a:buClr>
            </a:pPr>
            <a:r>
              <a:rPr lang="en-US" altLang="en-US" sz="3600">
                <a:ea typeface="ＭＳ Ｐゴシック" panose="020B0600070205080204" pitchFamily="34" charset="-128"/>
              </a:rPr>
              <a:t>Secundum Atrial Septal Defect 	</a:t>
            </a:r>
            <a:r>
              <a:rPr lang="en-US" altLang="en-US" sz="3600">
                <a:solidFill>
                  <a:srgbClr val="000000"/>
                </a:solidFill>
                <a:ea typeface="ＭＳ Ｐゴシック" panose="020B0600070205080204" pitchFamily="34" charset="-128"/>
              </a:rPr>
              <a:t>0</a:t>
            </a:r>
            <a:r>
              <a:rPr lang="en-US" altLang="en-US" sz="3600">
                <a:ea typeface="ＭＳ Ｐゴシック" panose="020B0600070205080204" pitchFamily="34" charset="-128"/>
              </a:rPr>
              <a:t>8%</a:t>
            </a:r>
          </a:p>
        </p:txBody>
      </p:sp>
      <p:sp>
        <p:nvSpPr>
          <p:cNvPr id="25603" name="Line 4">
            <a:extLst>
              <a:ext uri="{FF2B5EF4-FFF2-40B4-BE49-F238E27FC236}">
                <a16:creationId xmlns:a16="http://schemas.microsoft.com/office/drawing/2014/main" id="{D9BCC1EC-9039-1322-6FA6-719427A78C8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425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Line 5">
            <a:extLst>
              <a:ext uri="{FF2B5EF4-FFF2-40B4-BE49-F238E27FC236}">
                <a16:creationId xmlns:a16="http://schemas.microsoft.com/office/drawing/2014/main" id="{26D64E99-C573-1362-DD57-6E89A1910CD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22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C2979629-A208-13AC-6CB9-83D2056DFB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NS  Congenital  Heart  Disease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r>
              <a:rPr lang="en-US" altLang="en-US" b="1">
                <a:solidFill>
                  <a:schemeClr val="tx1"/>
                </a:solidFill>
                <a:ea typeface="ＭＳ Ｐゴシック" panose="020B0600070205080204" pitchFamily="34" charset="-128"/>
              </a:rPr>
              <a:t>PULMONIC  STENOSIS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7650" name="Line 4">
            <a:extLst>
              <a:ext uri="{FF2B5EF4-FFF2-40B4-BE49-F238E27FC236}">
                <a16:creationId xmlns:a16="http://schemas.microsoft.com/office/drawing/2014/main" id="{B0BF8CEB-981C-B962-FCBD-6237F859E2C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425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Line 5">
            <a:extLst>
              <a:ext uri="{FF2B5EF4-FFF2-40B4-BE49-F238E27FC236}">
                <a16:creationId xmlns:a16="http://schemas.microsoft.com/office/drawing/2014/main" id="{32C214C4-7A06-3737-64BA-9B42FD69C16C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22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06173D-BE21-E543-973A-45F9E965DD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3772" y="1792404"/>
            <a:ext cx="4398072" cy="421115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13549CA6-C5BB-DF77-6323-6FED59D0FB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NS  Congenital  Heart  Disease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r>
              <a:rPr lang="en-US" altLang="en-US" b="1">
                <a:solidFill>
                  <a:schemeClr val="tx1"/>
                </a:solidFill>
                <a:ea typeface="ＭＳ Ｐゴシック" panose="020B0600070205080204" pitchFamily="34" charset="-128"/>
              </a:rPr>
              <a:t>PULMONIC  STENOSIS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9698" name="Line 4">
            <a:extLst>
              <a:ext uri="{FF2B5EF4-FFF2-40B4-BE49-F238E27FC236}">
                <a16:creationId xmlns:a16="http://schemas.microsoft.com/office/drawing/2014/main" id="{091762A2-2EC9-920C-2EB1-594D40FA2B3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Line 5">
            <a:extLst>
              <a:ext uri="{FF2B5EF4-FFF2-40B4-BE49-F238E27FC236}">
                <a16:creationId xmlns:a16="http://schemas.microsoft.com/office/drawing/2014/main" id="{C351FCF5-59CB-DF6B-1022-F84B54E2A26E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0D8A7D49-71B0-7547-E9BD-D90ED09C3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5900" y="1281113"/>
            <a:ext cx="6891338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Tx/>
              <a:buChar char="•"/>
            </a:pPr>
            <a:r>
              <a:rPr lang="en-US" altLang="en-US" sz="3600"/>
              <a:t>Severity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Tx/>
              <a:buChar char="–"/>
            </a:pPr>
            <a:r>
              <a:rPr lang="en-US" altLang="en-US" sz="3200"/>
              <a:t>Mild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Tx/>
              <a:buChar char="–"/>
            </a:pPr>
            <a:r>
              <a:rPr lang="en-US" altLang="en-US" sz="3200"/>
              <a:t>Moderate (35-70 mm Hg)</a:t>
            </a:r>
            <a:endParaRPr lang="en-US" altLang="en-US" sz="3600"/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Tx/>
              <a:buChar char="–"/>
            </a:pPr>
            <a:r>
              <a:rPr lang="en-US" altLang="en-US" sz="3200"/>
              <a:t>Severe (&gt;70 mm Hg)</a:t>
            </a:r>
          </a:p>
          <a:p>
            <a:pPr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Tx/>
              <a:buChar char="•"/>
            </a:pPr>
            <a:r>
              <a:rPr lang="en-US" altLang="en-US" sz="3600"/>
              <a:t>Effects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Tx/>
              <a:buChar char="–"/>
            </a:pPr>
            <a:r>
              <a:rPr lang="en-US" altLang="en-US" sz="3200"/>
              <a:t>Mild: Murmur Only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Tx/>
              <a:buChar char="–"/>
            </a:pPr>
            <a:r>
              <a:rPr lang="en-US" altLang="en-US" sz="3200"/>
              <a:t>Moderate: Exercise Limitations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  <a:buFontTx/>
              <a:buChar char="–"/>
            </a:pPr>
            <a:r>
              <a:rPr lang="en-US" altLang="en-US" sz="3200"/>
              <a:t>Severe: Sick Neonates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A7FC66BB-6F0A-8235-6F34-4581720F77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>
                <a:ea typeface="ＭＳ Ｐゴシック" panose="020B0600070205080204" pitchFamily="34" charset="-128"/>
              </a:rPr>
              <a:t>NS  Congenital  Heart  Disease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r>
              <a:rPr lang="en-US" altLang="en-US" b="1">
                <a:solidFill>
                  <a:schemeClr val="tx1"/>
                </a:solidFill>
                <a:ea typeface="ＭＳ Ｐゴシック" panose="020B0600070205080204" pitchFamily="34" charset="-128"/>
              </a:rPr>
              <a:t>PULMONIC  STENOSIS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1746" name="Line 4">
            <a:extLst>
              <a:ext uri="{FF2B5EF4-FFF2-40B4-BE49-F238E27FC236}">
                <a16:creationId xmlns:a16="http://schemas.microsoft.com/office/drawing/2014/main" id="{237CDD38-EE80-FDBE-B8F2-32BDA03248F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425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Line 5">
            <a:extLst>
              <a:ext uri="{FF2B5EF4-FFF2-40B4-BE49-F238E27FC236}">
                <a16:creationId xmlns:a16="http://schemas.microsoft.com/office/drawing/2014/main" id="{CDDF9219-54D8-0BAD-B1C5-E68A9D33DF14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22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1748" name="Picture 5" descr="officer-with-radar-gun.jpg">
            <a:extLst>
              <a:ext uri="{FF2B5EF4-FFF2-40B4-BE49-F238E27FC236}">
                <a16:creationId xmlns:a16="http://schemas.microsoft.com/office/drawing/2014/main" id="{3BCE4F09-4E50-734C-182A-8C007A39B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1577975"/>
            <a:ext cx="7010400" cy="464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808080"/>
      </a:dk1>
      <a:lt1>
        <a:srgbClr val="FFFFFF"/>
      </a:lt1>
      <a:dk2>
        <a:srgbClr val="000000"/>
      </a:dk2>
      <a:lt2>
        <a:srgbClr val="FFFF66"/>
      </a:lt2>
      <a:accent1>
        <a:srgbClr val="FFFFFF"/>
      </a:accent1>
      <a:accent2>
        <a:srgbClr val="3333CC"/>
      </a:accent2>
      <a:accent3>
        <a:srgbClr val="AAAAAA"/>
      </a:accent3>
      <a:accent4>
        <a:srgbClr val="DADADA"/>
      </a:accent4>
      <a:accent5>
        <a:srgbClr val="FFFFFF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7591</TotalTime>
  <Words>929</Words>
  <Application>Microsoft Macintosh PowerPoint</Application>
  <PresentationFormat>35mm Slides</PresentationFormat>
  <Paragraphs>254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ＭＳ Ｐゴシック</vt:lpstr>
      <vt:lpstr>Arial</vt:lpstr>
      <vt:lpstr>Lucida Grande</vt:lpstr>
      <vt:lpstr>Times</vt:lpstr>
      <vt:lpstr>Blank Presentation</vt:lpstr>
      <vt:lpstr>A  HEART-TO-HEART  CHAT:   Cardiac  Involvement  in  Noonan  Syndrome  and What  Are  We  Going  to  Do  About  It</vt:lpstr>
      <vt:lpstr>PowerPoint Presentation</vt:lpstr>
      <vt:lpstr>NS  Heart  Involvement HEART  101</vt:lpstr>
      <vt:lpstr>NS  Heart  Involvement ECHOCARDIOGRAM</vt:lpstr>
      <vt:lpstr>NS  Heart  Involvement FREQUENCY  AND  FLAVORS</vt:lpstr>
      <vt:lpstr>NS  Heart  Involvement FREQUENCY  OF  FLAVORS</vt:lpstr>
      <vt:lpstr>NS  Congenital  Heart  Disease PULMONIC  STENOSIS</vt:lpstr>
      <vt:lpstr>NS  Congenital  Heart  Disease PULMONIC  STENOSIS</vt:lpstr>
      <vt:lpstr>NS  Congenital  Heart  Disease PULMONIC  STENOSIS</vt:lpstr>
      <vt:lpstr>NS  Congenital  Heart  Disease PULMONIC  STENOSIS</vt:lpstr>
      <vt:lpstr>Heart  Catheterization </vt:lpstr>
      <vt:lpstr>Heart  Catheterization </vt:lpstr>
      <vt:lpstr>Heart  Catheterization </vt:lpstr>
      <vt:lpstr>Heart  Catheterization </vt:lpstr>
      <vt:lpstr>NS  Congenital  Heart  Disease PULMONIC  STENOSIS</vt:lpstr>
      <vt:lpstr>NS  Congenital  Heart  Disease PULMONIC  STENOSIS</vt:lpstr>
      <vt:lpstr>NS  Heart  Involvement PULMONARY  VALVE</vt:lpstr>
      <vt:lpstr>NS  Heart  Involvement DYSPLASTIC  PULMONARY  VALVE</vt:lpstr>
      <vt:lpstr>NS  Congenital  Heart  Disease AORTIC  COARCTATION</vt:lpstr>
      <vt:lpstr>NS  Congenital  Heart  Disease AORTIC  COARCTATION</vt:lpstr>
      <vt:lpstr>NS  Congenital  Heart  Disease AORTIC  COARCTATION</vt:lpstr>
      <vt:lpstr>NS  Congenital  Heart  Disease ATRIAL  SEPTAL  DEFECT</vt:lpstr>
      <vt:lpstr>NS  Congenital  Heart  Disease ATRIAL  SEPTAL  DEFECT</vt:lpstr>
      <vt:lpstr>NS  Congenital  Heart  Disease ATRIAL  SEPTAL  DEFECT</vt:lpstr>
      <vt:lpstr>NS  Congenital  Heart  Disease ATRIAL  SEPTAL  DEFECT</vt:lpstr>
      <vt:lpstr>NS  Congenital  Heart  Disease ATRIAL  SEPTAL  DEFECT</vt:lpstr>
      <vt:lpstr>NS  Congenital  Heart  Disease ATRIAL  SEPTAL  DEFECT</vt:lpstr>
      <vt:lpstr>NS  Heart  Muscle  Disease HYPERTROPHIC  CARDIOMYOPATHY</vt:lpstr>
      <vt:lpstr>NS Heart  Muscle  Disease HYPERTROPHIC  CARDIOMYOPATHY</vt:lpstr>
      <vt:lpstr>NS Heart  Muscle  Disease HYPERTROPHIC  CARDIOMYOPATHY</vt:lpstr>
      <vt:lpstr>NS  Heart  Muscle  Disease HYPERTROPHIC  CARDIOMYOPATHY</vt:lpstr>
      <vt:lpstr>NS  Heart  Muscle  Disease HYPERTROPHIC  CARDIOMYOPATHY</vt:lpstr>
      <vt:lpstr>NS  Heart  Involvement TYPICAL  FOLLOW-UP</vt:lpstr>
      <vt:lpstr>NS  Heart  Involvement SPECIAL  CONSIDERATIONS</vt:lpstr>
      <vt:lpstr>PowerPoint Presentation</vt:lpstr>
      <vt:lpstr>NS Heart Disease TREATMENT  POSSIBILITIES</vt:lpstr>
      <vt:lpstr>NS  HCM TRAMETINIB  </vt:lpstr>
      <vt:lpstr>RASopathies TRAMETINIB  TREATMENT</vt:lpstr>
      <vt:lpstr>NS  MEKi  Treatment Questions</vt:lpstr>
      <vt:lpstr>PowerPoint Presentation</vt:lpstr>
    </vt:vector>
  </TitlesOfParts>
  <Company>Mount Sinai School of Medicine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NOONAN  SYNDROME  AND  RELATED  DISORDERS (P.S.  It’s  a  Family Affair)</dc:title>
  <cp:lastModifiedBy>Gelb, Bruce</cp:lastModifiedBy>
  <cp:revision>121</cp:revision>
  <dcterms:created xsi:type="dcterms:W3CDTF">2013-01-25T01:39:27Z</dcterms:created>
  <dcterms:modified xsi:type="dcterms:W3CDTF">2026-07-30T13:00:52Z</dcterms:modified>
</cp:coreProperties>
</file>