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88" r:id="rId4"/>
    <p:sldId id="286" r:id="rId5"/>
    <p:sldId id="289" r:id="rId6"/>
    <p:sldId id="305" r:id="rId7"/>
    <p:sldId id="298" r:id="rId8"/>
    <p:sldId id="302" r:id="rId9"/>
    <p:sldId id="304" r:id="rId10"/>
    <p:sldId id="307" r:id="rId11"/>
    <p:sldId id="274" r:id="rId12"/>
    <p:sldId id="260" r:id="rId13"/>
    <p:sldId id="261" r:id="rId14"/>
    <p:sldId id="262" r:id="rId15"/>
    <p:sldId id="263" r:id="rId16"/>
    <p:sldId id="294" r:id="rId17"/>
    <p:sldId id="306" r:id="rId18"/>
    <p:sldId id="309" r:id="rId19"/>
    <p:sldId id="280" r:id="rId20"/>
    <p:sldId id="283" r:id="rId21"/>
    <p:sldId id="301" r:id="rId22"/>
    <p:sldId id="287" r:id="rId23"/>
    <p:sldId id="275" r:id="rId24"/>
    <p:sldId id="277" r:id="rId25"/>
    <p:sldId id="282" r:id="rId26"/>
    <p:sldId id="310" r:id="rId27"/>
    <p:sldId id="311" r:id="rId28"/>
    <p:sldId id="299" r:id="rId29"/>
    <p:sldId id="279" r:id="rId30"/>
    <p:sldId id="292" r:id="rId31"/>
    <p:sldId id="297" r:id="rId32"/>
    <p:sldId id="27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3" autoAdjust="0"/>
    <p:restoredTop sz="85578" autoAdjust="0"/>
  </p:normalViewPr>
  <p:slideViewPr>
    <p:cSldViewPr snapToGrid="0">
      <p:cViewPr varScale="1">
        <p:scale>
          <a:sx n="109" d="100"/>
          <a:sy n="109" d="100"/>
        </p:scale>
        <p:origin x="10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5FC98-3BF0-480E-AC0D-8E808E8BD746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168E0940-7526-4141-B83B-9C46BDF3CD0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Empowered with knowledge</a:t>
          </a:r>
        </a:p>
      </dgm:t>
    </dgm:pt>
    <dgm:pt modelId="{EA8EFD97-78AF-4B26-8245-8F9E208A266E}" type="parTrans" cxnId="{2CC649E9-8CE9-46DC-A97F-F73E2AB4161A}">
      <dgm:prSet/>
      <dgm:spPr/>
      <dgm:t>
        <a:bodyPr/>
        <a:lstStyle/>
        <a:p>
          <a:endParaRPr lang="en-US"/>
        </a:p>
      </dgm:t>
    </dgm:pt>
    <dgm:pt modelId="{C706621E-FCCD-4572-B1EF-309181313914}" type="sibTrans" cxnId="{2CC649E9-8CE9-46DC-A97F-F73E2AB4161A}">
      <dgm:prSet/>
      <dgm:spPr/>
      <dgm:t>
        <a:bodyPr/>
        <a:lstStyle/>
        <a:p>
          <a:endParaRPr lang="en-US"/>
        </a:p>
      </dgm:t>
    </dgm:pt>
    <dgm:pt modelId="{1ABE00FA-087D-413F-96B8-14E0C946DFB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Who</a:t>
          </a:r>
        </a:p>
      </dgm:t>
    </dgm:pt>
    <dgm:pt modelId="{D39E8FFA-9F6C-42F3-969E-D1B4E4B5F7C9}" type="parTrans" cxnId="{C007B9CE-3357-44AF-9C0C-B2BD1DE62930}">
      <dgm:prSet/>
      <dgm:spPr/>
      <dgm:t>
        <a:bodyPr/>
        <a:lstStyle/>
        <a:p>
          <a:endParaRPr lang="en-US"/>
        </a:p>
      </dgm:t>
    </dgm:pt>
    <dgm:pt modelId="{2044969C-1A63-4232-946A-55CB5B0BAA9F}" type="sibTrans" cxnId="{C007B9CE-3357-44AF-9C0C-B2BD1DE62930}">
      <dgm:prSet/>
      <dgm:spPr/>
      <dgm:t>
        <a:bodyPr/>
        <a:lstStyle/>
        <a:p>
          <a:endParaRPr lang="en-US"/>
        </a:p>
      </dgm:t>
    </dgm:pt>
    <dgm:pt modelId="{27AF2B2F-C28B-4430-B810-F0BB0E1AC6C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</a:t>
          </a:r>
        </a:p>
      </dgm:t>
    </dgm:pt>
    <dgm:pt modelId="{8A3B9F0A-856D-4912-9906-E73E68DC969A}" type="parTrans" cxnId="{5294503B-4186-4994-AA5D-2CDEC50F357C}">
      <dgm:prSet/>
      <dgm:spPr/>
      <dgm:t>
        <a:bodyPr/>
        <a:lstStyle/>
        <a:p>
          <a:endParaRPr lang="en-US"/>
        </a:p>
      </dgm:t>
    </dgm:pt>
    <dgm:pt modelId="{F48F6C38-FABE-4B2F-8D98-2F17EE5F82F6}" type="sibTrans" cxnId="{5294503B-4186-4994-AA5D-2CDEC50F357C}">
      <dgm:prSet/>
      <dgm:spPr/>
      <dgm:t>
        <a:bodyPr/>
        <a:lstStyle/>
        <a:p>
          <a:endParaRPr lang="en-US"/>
        </a:p>
      </dgm:t>
    </dgm:pt>
    <dgm:pt modelId="{5E5B4CE6-60F0-4676-A074-2A54648827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When</a:t>
          </a:r>
        </a:p>
      </dgm:t>
    </dgm:pt>
    <dgm:pt modelId="{E5B12735-7629-4136-9336-2A80A90C66C3}" type="parTrans" cxnId="{8CEDB75D-485E-4DEB-BE2D-923411830C60}">
      <dgm:prSet/>
      <dgm:spPr/>
      <dgm:t>
        <a:bodyPr/>
        <a:lstStyle/>
        <a:p>
          <a:endParaRPr lang="en-US"/>
        </a:p>
      </dgm:t>
    </dgm:pt>
    <dgm:pt modelId="{283A2AA8-E7A9-48C3-B38F-54DF7600E29C}" type="sibTrans" cxnId="{8CEDB75D-485E-4DEB-BE2D-923411830C60}">
      <dgm:prSet/>
      <dgm:spPr/>
      <dgm:t>
        <a:bodyPr/>
        <a:lstStyle/>
        <a:p>
          <a:endParaRPr lang="en-US"/>
        </a:p>
      </dgm:t>
    </dgm:pt>
    <dgm:pt modelId="{8786172F-64C1-4839-9F34-074873C81FB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Why</a:t>
          </a:r>
        </a:p>
      </dgm:t>
    </dgm:pt>
    <dgm:pt modelId="{B88F30B4-E558-4B8C-802D-47251F355CE3}" type="parTrans" cxnId="{E17F58D2-17E8-49EB-9FF7-36D6233E7B4A}">
      <dgm:prSet/>
      <dgm:spPr/>
      <dgm:t>
        <a:bodyPr/>
        <a:lstStyle/>
        <a:p>
          <a:endParaRPr lang="en-US"/>
        </a:p>
      </dgm:t>
    </dgm:pt>
    <dgm:pt modelId="{D839AEBC-C98C-4A17-99AD-7F9DC4D4034C}" type="sibTrans" cxnId="{E17F58D2-17E8-49EB-9FF7-36D6233E7B4A}">
      <dgm:prSet/>
      <dgm:spPr/>
      <dgm:t>
        <a:bodyPr/>
        <a:lstStyle/>
        <a:p>
          <a:endParaRPr lang="en-US"/>
        </a:p>
      </dgm:t>
    </dgm:pt>
    <dgm:pt modelId="{F50F4D2F-72A0-477B-9E4D-06B76BD88A8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Equipped for advocacy</a:t>
          </a:r>
        </a:p>
      </dgm:t>
    </dgm:pt>
    <dgm:pt modelId="{5610D319-DFA1-42C1-9040-3973781B7FF4}" type="parTrans" cxnId="{92CFF74C-475A-4031-A982-49660D0D4C38}">
      <dgm:prSet/>
      <dgm:spPr/>
      <dgm:t>
        <a:bodyPr/>
        <a:lstStyle/>
        <a:p>
          <a:endParaRPr lang="en-US"/>
        </a:p>
      </dgm:t>
    </dgm:pt>
    <dgm:pt modelId="{42A07F82-E6EB-4D8E-8EBD-A5E394CB36F3}" type="sibTrans" cxnId="{92CFF74C-475A-4031-A982-49660D0D4C38}">
      <dgm:prSet/>
      <dgm:spPr/>
      <dgm:t>
        <a:bodyPr/>
        <a:lstStyle/>
        <a:p>
          <a:endParaRPr lang="en-US"/>
        </a:p>
      </dgm:t>
    </dgm:pt>
    <dgm:pt modelId="{51E1FF2D-A0B6-4592-BFE0-368CAFF5DC6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Where should we focus future efforts </a:t>
          </a:r>
        </a:p>
      </dgm:t>
    </dgm:pt>
    <dgm:pt modelId="{6C7E4177-E227-4DB8-912E-3965119EFEFE}" type="parTrans" cxnId="{005C8DBF-9FCF-4822-A0D6-94BD7D51DBA5}">
      <dgm:prSet/>
      <dgm:spPr/>
      <dgm:t>
        <a:bodyPr/>
        <a:lstStyle/>
        <a:p>
          <a:endParaRPr lang="en-US"/>
        </a:p>
      </dgm:t>
    </dgm:pt>
    <dgm:pt modelId="{6B436A54-2B39-4B3F-95A8-EAD1C09E9123}" type="sibTrans" cxnId="{005C8DBF-9FCF-4822-A0D6-94BD7D51DBA5}">
      <dgm:prSet/>
      <dgm:spPr/>
      <dgm:t>
        <a:bodyPr/>
        <a:lstStyle/>
        <a:p>
          <a:endParaRPr lang="en-US"/>
        </a:p>
      </dgm:t>
    </dgm:pt>
    <dgm:pt modelId="{33E9CEBB-6D1F-4A30-9928-575525005C9B}" type="pres">
      <dgm:prSet presAssocID="{3EA5FC98-3BF0-480E-AC0D-8E808E8BD746}" presName="root" presStyleCnt="0">
        <dgm:presLayoutVars>
          <dgm:dir/>
          <dgm:resizeHandles val="exact"/>
        </dgm:presLayoutVars>
      </dgm:prSet>
      <dgm:spPr/>
    </dgm:pt>
    <dgm:pt modelId="{A2614DC8-EB0C-4C38-ADA5-7F1D5EFA9CE4}" type="pres">
      <dgm:prSet presAssocID="{168E0940-7526-4141-B83B-9C46BDF3CD06}" presName="compNode" presStyleCnt="0"/>
      <dgm:spPr/>
    </dgm:pt>
    <dgm:pt modelId="{512853CB-B468-4F23-91D8-247676BB111E}" type="pres">
      <dgm:prSet presAssocID="{168E0940-7526-4141-B83B-9C46BDF3CD0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F8DBB4D-689A-458C-9741-B072DA61DFC6}" type="pres">
      <dgm:prSet presAssocID="{168E0940-7526-4141-B83B-9C46BDF3CD06}" presName="iconSpace" presStyleCnt="0"/>
      <dgm:spPr/>
    </dgm:pt>
    <dgm:pt modelId="{405E4022-05E5-4F9B-9855-A3ECE0DA9554}" type="pres">
      <dgm:prSet presAssocID="{168E0940-7526-4141-B83B-9C46BDF3CD06}" presName="parTx" presStyleLbl="revTx" presStyleIdx="0" presStyleCnt="4">
        <dgm:presLayoutVars>
          <dgm:chMax val="0"/>
          <dgm:chPref val="0"/>
        </dgm:presLayoutVars>
      </dgm:prSet>
      <dgm:spPr/>
    </dgm:pt>
    <dgm:pt modelId="{D3273858-9ECF-42D4-A462-9E33B854F5EA}" type="pres">
      <dgm:prSet presAssocID="{168E0940-7526-4141-B83B-9C46BDF3CD06}" presName="txSpace" presStyleCnt="0"/>
      <dgm:spPr/>
    </dgm:pt>
    <dgm:pt modelId="{254DD739-5DC5-4225-96C5-9C1211B4328B}" type="pres">
      <dgm:prSet presAssocID="{168E0940-7526-4141-B83B-9C46BDF3CD06}" presName="desTx" presStyleLbl="revTx" presStyleIdx="1" presStyleCnt="4">
        <dgm:presLayoutVars/>
      </dgm:prSet>
      <dgm:spPr/>
    </dgm:pt>
    <dgm:pt modelId="{200012D6-4395-4F20-AF2B-15EB112A24A8}" type="pres">
      <dgm:prSet presAssocID="{C706621E-FCCD-4572-B1EF-309181313914}" presName="sibTrans" presStyleCnt="0"/>
      <dgm:spPr/>
    </dgm:pt>
    <dgm:pt modelId="{5A3CAD0D-7BBF-48F8-9C55-17C4DCB355C6}" type="pres">
      <dgm:prSet presAssocID="{F50F4D2F-72A0-477B-9E4D-06B76BD88A8C}" presName="compNode" presStyleCnt="0"/>
      <dgm:spPr/>
    </dgm:pt>
    <dgm:pt modelId="{6D46E272-009F-4C80-8197-AC58BEC1E056}" type="pres">
      <dgm:prSet presAssocID="{F50F4D2F-72A0-477B-9E4D-06B76BD88A8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0758B375-109F-4CA8-BF98-FFCED458E996}" type="pres">
      <dgm:prSet presAssocID="{F50F4D2F-72A0-477B-9E4D-06B76BD88A8C}" presName="iconSpace" presStyleCnt="0"/>
      <dgm:spPr/>
    </dgm:pt>
    <dgm:pt modelId="{9282BFA3-2DD8-4ABD-A819-91A5D982980A}" type="pres">
      <dgm:prSet presAssocID="{F50F4D2F-72A0-477B-9E4D-06B76BD88A8C}" presName="parTx" presStyleLbl="revTx" presStyleIdx="2" presStyleCnt="4">
        <dgm:presLayoutVars>
          <dgm:chMax val="0"/>
          <dgm:chPref val="0"/>
        </dgm:presLayoutVars>
      </dgm:prSet>
      <dgm:spPr/>
    </dgm:pt>
    <dgm:pt modelId="{A48E3441-2BBE-4B3D-BDAC-ED58CB05D892}" type="pres">
      <dgm:prSet presAssocID="{F50F4D2F-72A0-477B-9E4D-06B76BD88A8C}" presName="txSpace" presStyleCnt="0"/>
      <dgm:spPr/>
    </dgm:pt>
    <dgm:pt modelId="{98709F3C-0A92-40ED-AB7D-7D214E1A9C35}" type="pres">
      <dgm:prSet presAssocID="{F50F4D2F-72A0-477B-9E4D-06B76BD88A8C}" presName="desTx" presStyleLbl="revTx" presStyleIdx="3" presStyleCnt="4">
        <dgm:presLayoutVars/>
      </dgm:prSet>
      <dgm:spPr/>
    </dgm:pt>
  </dgm:ptLst>
  <dgm:cxnLst>
    <dgm:cxn modelId="{F5EE1D0D-3FD8-45EE-ABBF-F55593C44355}" type="presOf" srcId="{1ABE00FA-087D-413F-96B8-14E0C946DFB9}" destId="{254DD739-5DC5-4225-96C5-9C1211B4328B}" srcOrd="0" destOrd="0" presId="urn:microsoft.com/office/officeart/2018/2/layout/IconLabelDescriptionList"/>
    <dgm:cxn modelId="{FBC30B21-A38C-446D-AF49-3C6C79F8426A}" type="presOf" srcId="{51E1FF2D-A0B6-4592-BFE0-368CAFF5DC64}" destId="{98709F3C-0A92-40ED-AB7D-7D214E1A9C35}" srcOrd="0" destOrd="0" presId="urn:microsoft.com/office/officeart/2018/2/layout/IconLabelDescriptionList"/>
    <dgm:cxn modelId="{5294503B-4186-4994-AA5D-2CDEC50F357C}" srcId="{168E0940-7526-4141-B83B-9C46BDF3CD06}" destId="{27AF2B2F-C28B-4430-B810-F0BB0E1AC6C2}" srcOrd="1" destOrd="0" parTransId="{8A3B9F0A-856D-4912-9906-E73E68DC969A}" sibTransId="{F48F6C38-FABE-4B2F-8D98-2F17EE5F82F6}"/>
    <dgm:cxn modelId="{14890340-F381-4AB8-9C82-CDDF3D18FFB5}" type="presOf" srcId="{8786172F-64C1-4839-9F34-074873C81FBC}" destId="{254DD739-5DC5-4225-96C5-9C1211B4328B}" srcOrd="0" destOrd="3" presId="urn:microsoft.com/office/officeart/2018/2/layout/IconLabelDescriptionList"/>
    <dgm:cxn modelId="{92CFF74C-475A-4031-A982-49660D0D4C38}" srcId="{3EA5FC98-3BF0-480E-AC0D-8E808E8BD746}" destId="{F50F4D2F-72A0-477B-9E4D-06B76BD88A8C}" srcOrd="1" destOrd="0" parTransId="{5610D319-DFA1-42C1-9040-3973781B7FF4}" sibTransId="{42A07F82-E6EB-4D8E-8EBD-A5E394CB36F3}"/>
    <dgm:cxn modelId="{8CEDB75D-485E-4DEB-BE2D-923411830C60}" srcId="{168E0940-7526-4141-B83B-9C46BDF3CD06}" destId="{5E5B4CE6-60F0-4676-A074-2A546488272E}" srcOrd="2" destOrd="0" parTransId="{E5B12735-7629-4136-9336-2A80A90C66C3}" sibTransId="{283A2AA8-E7A9-48C3-B38F-54DF7600E29C}"/>
    <dgm:cxn modelId="{BDBBE36D-38E9-4178-BE0C-2622B0EB0E98}" type="presOf" srcId="{5E5B4CE6-60F0-4676-A074-2A546488272E}" destId="{254DD739-5DC5-4225-96C5-9C1211B4328B}" srcOrd="0" destOrd="2" presId="urn:microsoft.com/office/officeart/2018/2/layout/IconLabelDescriptionList"/>
    <dgm:cxn modelId="{B1ECA672-659B-4B78-B8E6-32F13CC46EE6}" type="presOf" srcId="{168E0940-7526-4141-B83B-9C46BDF3CD06}" destId="{405E4022-05E5-4F9B-9855-A3ECE0DA9554}" srcOrd="0" destOrd="0" presId="urn:microsoft.com/office/officeart/2018/2/layout/IconLabelDescriptionList"/>
    <dgm:cxn modelId="{704BECAD-2F2E-4FF6-A440-B53C53ECC6EA}" type="presOf" srcId="{3EA5FC98-3BF0-480E-AC0D-8E808E8BD746}" destId="{33E9CEBB-6D1F-4A30-9928-575525005C9B}" srcOrd="0" destOrd="0" presId="urn:microsoft.com/office/officeart/2018/2/layout/IconLabelDescriptionList"/>
    <dgm:cxn modelId="{5AF3D7B1-0DF2-4E34-B7DE-6D12C6D75B1C}" type="presOf" srcId="{F50F4D2F-72A0-477B-9E4D-06B76BD88A8C}" destId="{9282BFA3-2DD8-4ABD-A819-91A5D982980A}" srcOrd="0" destOrd="0" presId="urn:microsoft.com/office/officeart/2018/2/layout/IconLabelDescriptionList"/>
    <dgm:cxn modelId="{681672BB-43D2-4CC9-BFCB-A8106DBBD6FD}" type="presOf" srcId="{27AF2B2F-C28B-4430-B810-F0BB0E1AC6C2}" destId="{254DD739-5DC5-4225-96C5-9C1211B4328B}" srcOrd="0" destOrd="1" presId="urn:microsoft.com/office/officeart/2018/2/layout/IconLabelDescriptionList"/>
    <dgm:cxn modelId="{005C8DBF-9FCF-4822-A0D6-94BD7D51DBA5}" srcId="{F50F4D2F-72A0-477B-9E4D-06B76BD88A8C}" destId="{51E1FF2D-A0B6-4592-BFE0-368CAFF5DC64}" srcOrd="0" destOrd="0" parTransId="{6C7E4177-E227-4DB8-912E-3965119EFEFE}" sibTransId="{6B436A54-2B39-4B3F-95A8-EAD1C09E9123}"/>
    <dgm:cxn modelId="{C007B9CE-3357-44AF-9C0C-B2BD1DE62930}" srcId="{168E0940-7526-4141-B83B-9C46BDF3CD06}" destId="{1ABE00FA-087D-413F-96B8-14E0C946DFB9}" srcOrd="0" destOrd="0" parTransId="{D39E8FFA-9F6C-42F3-969E-D1B4E4B5F7C9}" sibTransId="{2044969C-1A63-4232-946A-55CB5B0BAA9F}"/>
    <dgm:cxn modelId="{E17F58D2-17E8-49EB-9FF7-36D6233E7B4A}" srcId="{168E0940-7526-4141-B83B-9C46BDF3CD06}" destId="{8786172F-64C1-4839-9F34-074873C81FBC}" srcOrd="3" destOrd="0" parTransId="{B88F30B4-E558-4B8C-802D-47251F355CE3}" sibTransId="{D839AEBC-C98C-4A17-99AD-7F9DC4D4034C}"/>
    <dgm:cxn modelId="{2CC649E9-8CE9-46DC-A97F-F73E2AB4161A}" srcId="{3EA5FC98-3BF0-480E-AC0D-8E808E8BD746}" destId="{168E0940-7526-4141-B83B-9C46BDF3CD06}" srcOrd="0" destOrd="0" parTransId="{EA8EFD97-78AF-4B26-8245-8F9E208A266E}" sibTransId="{C706621E-FCCD-4572-B1EF-309181313914}"/>
    <dgm:cxn modelId="{DDD66005-7310-4423-B023-DD99227EE598}" type="presParOf" srcId="{33E9CEBB-6D1F-4A30-9928-575525005C9B}" destId="{A2614DC8-EB0C-4C38-ADA5-7F1D5EFA9CE4}" srcOrd="0" destOrd="0" presId="urn:microsoft.com/office/officeart/2018/2/layout/IconLabelDescriptionList"/>
    <dgm:cxn modelId="{F116A2A6-A47F-4D0B-915F-708948BBF7E4}" type="presParOf" srcId="{A2614DC8-EB0C-4C38-ADA5-7F1D5EFA9CE4}" destId="{512853CB-B468-4F23-91D8-247676BB111E}" srcOrd="0" destOrd="0" presId="urn:microsoft.com/office/officeart/2018/2/layout/IconLabelDescriptionList"/>
    <dgm:cxn modelId="{0B03DA36-EAFB-4688-B82A-4899C54A78B9}" type="presParOf" srcId="{A2614DC8-EB0C-4C38-ADA5-7F1D5EFA9CE4}" destId="{6F8DBB4D-689A-458C-9741-B072DA61DFC6}" srcOrd="1" destOrd="0" presId="urn:microsoft.com/office/officeart/2018/2/layout/IconLabelDescriptionList"/>
    <dgm:cxn modelId="{3D946468-D601-4DEF-9D5D-96F1559D2F91}" type="presParOf" srcId="{A2614DC8-EB0C-4C38-ADA5-7F1D5EFA9CE4}" destId="{405E4022-05E5-4F9B-9855-A3ECE0DA9554}" srcOrd="2" destOrd="0" presId="urn:microsoft.com/office/officeart/2018/2/layout/IconLabelDescriptionList"/>
    <dgm:cxn modelId="{1EF1CA65-B345-4309-AF56-FB06BA66882A}" type="presParOf" srcId="{A2614DC8-EB0C-4C38-ADA5-7F1D5EFA9CE4}" destId="{D3273858-9ECF-42D4-A462-9E33B854F5EA}" srcOrd="3" destOrd="0" presId="urn:microsoft.com/office/officeart/2018/2/layout/IconLabelDescriptionList"/>
    <dgm:cxn modelId="{82BC20A9-9A35-4311-953E-B59F5E5930CF}" type="presParOf" srcId="{A2614DC8-EB0C-4C38-ADA5-7F1D5EFA9CE4}" destId="{254DD739-5DC5-4225-96C5-9C1211B4328B}" srcOrd="4" destOrd="0" presId="urn:microsoft.com/office/officeart/2018/2/layout/IconLabelDescriptionList"/>
    <dgm:cxn modelId="{52430BEF-56A6-495C-9E8D-1B1EE7F5BECA}" type="presParOf" srcId="{33E9CEBB-6D1F-4A30-9928-575525005C9B}" destId="{200012D6-4395-4F20-AF2B-15EB112A24A8}" srcOrd="1" destOrd="0" presId="urn:microsoft.com/office/officeart/2018/2/layout/IconLabelDescriptionList"/>
    <dgm:cxn modelId="{5997515A-ACBE-45C9-8281-D5B107F4CC39}" type="presParOf" srcId="{33E9CEBB-6D1F-4A30-9928-575525005C9B}" destId="{5A3CAD0D-7BBF-48F8-9C55-17C4DCB355C6}" srcOrd="2" destOrd="0" presId="urn:microsoft.com/office/officeart/2018/2/layout/IconLabelDescriptionList"/>
    <dgm:cxn modelId="{CCEBAC20-B5C2-40F0-A3E3-6814354F981B}" type="presParOf" srcId="{5A3CAD0D-7BBF-48F8-9C55-17C4DCB355C6}" destId="{6D46E272-009F-4C80-8197-AC58BEC1E056}" srcOrd="0" destOrd="0" presId="urn:microsoft.com/office/officeart/2018/2/layout/IconLabelDescriptionList"/>
    <dgm:cxn modelId="{9C82EADE-C68E-4F25-AFE5-16B124544C9E}" type="presParOf" srcId="{5A3CAD0D-7BBF-48F8-9C55-17C4DCB355C6}" destId="{0758B375-109F-4CA8-BF98-FFCED458E996}" srcOrd="1" destOrd="0" presId="urn:microsoft.com/office/officeart/2018/2/layout/IconLabelDescriptionList"/>
    <dgm:cxn modelId="{67DE5B06-47DD-4D10-8E5B-56DB779E5B0A}" type="presParOf" srcId="{5A3CAD0D-7BBF-48F8-9C55-17C4DCB355C6}" destId="{9282BFA3-2DD8-4ABD-A819-91A5D982980A}" srcOrd="2" destOrd="0" presId="urn:microsoft.com/office/officeart/2018/2/layout/IconLabelDescriptionList"/>
    <dgm:cxn modelId="{B3FDE13D-7F72-4FE7-A4A2-464EE1E5DB54}" type="presParOf" srcId="{5A3CAD0D-7BBF-48F8-9C55-17C4DCB355C6}" destId="{A48E3441-2BBE-4B3D-BDAC-ED58CB05D892}" srcOrd="3" destOrd="0" presId="urn:microsoft.com/office/officeart/2018/2/layout/IconLabelDescriptionList"/>
    <dgm:cxn modelId="{9FC43893-641C-4F15-BB75-EBD1952D9608}" type="presParOf" srcId="{5A3CAD0D-7BBF-48F8-9C55-17C4DCB355C6}" destId="{98709F3C-0A92-40ED-AB7D-7D214E1A9C35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853CB-B468-4F23-91D8-247676BB111E}">
      <dsp:nvSpPr>
        <dsp:cNvPr id="0" name=""/>
        <dsp:cNvSpPr/>
      </dsp:nvSpPr>
      <dsp:spPr>
        <a:xfrm>
          <a:off x="559800" y="306484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5E4022-05E5-4F9B-9855-A3ECE0DA9554}">
      <dsp:nvSpPr>
        <dsp:cNvPr id="0" name=""/>
        <dsp:cNvSpPr/>
      </dsp:nvSpPr>
      <dsp:spPr>
        <a:xfrm>
          <a:off x="559800" y="1979234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/>
            <a:t>Empowered with knowledge</a:t>
          </a:r>
        </a:p>
      </dsp:txBody>
      <dsp:txXfrm>
        <a:off x="559800" y="1979234"/>
        <a:ext cx="4320000" cy="648000"/>
      </dsp:txXfrm>
    </dsp:sp>
    <dsp:sp modelId="{254DD739-5DC5-4225-96C5-9C1211B4328B}">
      <dsp:nvSpPr>
        <dsp:cNvPr id="0" name=""/>
        <dsp:cNvSpPr/>
      </dsp:nvSpPr>
      <dsp:spPr>
        <a:xfrm>
          <a:off x="559800" y="2702001"/>
          <a:ext cx="4320000" cy="1342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Who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What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When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Why</a:t>
          </a:r>
        </a:p>
      </dsp:txBody>
      <dsp:txXfrm>
        <a:off x="559800" y="2702001"/>
        <a:ext cx="4320000" cy="1342851"/>
      </dsp:txXfrm>
    </dsp:sp>
    <dsp:sp modelId="{6D46E272-009F-4C80-8197-AC58BEC1E056}">
      <dsp:nvSpPr>
        <dsp:cNvPr id="0" name=""/>
        <dsp:cNvSpPr/>
      </dsp:nvSpPr>
      <dsp:spPr>
        <a:xfrm>
          <a:off x="5635800" y="306484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2BFA3-2DD8-4ABD-A819-91A5D982980A}">
      <dsp:nvSpPr>
        <dsp:cNvPr id="0" name=""/>
        <dsp:cNvSpPr/>
      </dsp:nvSpPr>
      <dsp:spPr>
        <a:xfrm>
          <a:off x="5635800" y="1979234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 dirty="0"/>
            <a:t>Equipped for advocacy</a:t>
          </a:r>
        </a:p>
      </dsp:txBody>
      <dsp:txXfrm>
        <a:off x="5635800" y="1979234"/>
        <a:ext cx="4320000" cy="648000"/>
      </dsp:txXfrm>
    </dsp:sp>
    <dsp:sp modelId="{98709F3C-0A92-40ED-AB7D-7D214E1A9C35}">
      <dsp:nvSpPr>
        <dsp:cNvPr id="0" name=""/>
        <dsp:cNvSpPr/>
      </dsp:nvSpPr>
      <dsp:spPr>
        <a:xfrm>
          <a:off x="5635800" y="2702001"/>
          <a:ext cx="4320000" cy="1342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Where should we focus future efforts </a:t>
          </a:r>
        </a:p>
      </dsp:txBody>
      <dsp:txXfrm>
        <a:off x="5635800" y="2702001"/>
        <a:ext cx="4320000" cy="1342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6C919-2A69-4D83-8976-CD9FC5952CF2}" type="datetimeFigureOut">
              <a:rPr lang="en-US" smtClean="0"/>
              <a:t>7/26/26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E615A-AD7C-4971-A3DE-282C05CB9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04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76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Small numbers make it challenging </a:t>
            </a:r>
            <a:r>
              <a:rPr lang="en-US"/>
              <a:t>to generalize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48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Notably, no significant correlation between BAT score and TG results was observed in our study.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64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Dividing patients into these 4 categories would allow for comparisons to determine if certain laboratory findings are more accurate in prediction which patients will have </a:t>
            </a:r>
            <a:r>
              <a:rPr lang="en-US"/>
              <a:t>bleeding complications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4A7A1F-0445-40F9-8FEC-457BD9A4D86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82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Bellio</a:t>
            </a:r>
            <a:r>
              <a:rPr lang="en-US" dirty="0"/>
              <a:t> et al. Blood.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4A7A1F-0445-40F9-8FEC-457BD9A4D86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161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Chakraborty et al. 2022 Pediatrics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4A7A1F-0445-40F9-8FEC-457BD9A4D86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82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https://spendmatters.com/2019/05/24/dont-forget-the-big-4-questions-to-ask-during-any-mega-acquisition/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3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80 patients and relatives were queried about their concerns regarding NS. The #1 theme was physical problems of which coagulation problems was #1. Highest priority ranked as #1 and up to last category, so lower mean is higher priority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35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59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Evaluation NOT testing because it’s a clinical diagnosis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10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20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Philip et al. Am J. </a:t>
            </a:r>
            <a:r>
              <a:rPr lang="en-US" dirty="0" err="1"/>
              <a:t>Obstet</a:t>
            </a:r>
            <a:r>
              <a:rPr lang="en-US" dirty="0"/>
              <a:t> Gynecol. 2008</a:t>
            </a:r>
          </a:p>
          <a:p>
            <a:pPr marL="228600" indent="-228600">
              <a:buAutoNum type="arabicPeriod"/>
            </a:pPr>
            <a:r>
              <a:rPr lang="en-US" dirty="0"/>
              <a:t>AGOG opinion</a:t>
            </a:r>
            <a:r>
              <a:rPr lang="en-US" baseline="0" dirty="0"/>
              <a:t>. Obstetrics &amp; Gynecology. September 2019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944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E615A-AD7C-4971-A3DE-282C05CB97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0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https://practical-haemostasis.com/Clinical%20Prediction%20Scores/Formulae%20code%20and%20formulae/Formulae/Bleeding-Risk-Assessment-Score/ISTH_BAT_score.html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4A7A1F-0445-40F9-8FEC-457BD9A4D86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85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4A7A1F-0445-40F9-8FEC-457BD9A4D86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617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E005E-07D5-4046-AB5D-F6703134D723}" type="datetime1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65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85A-BB12-4A85-A642-82D0E7183D95}" type="datetime1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1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3B964-182C-42AB-A22B-D41C1125DE18}" type="datetime1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4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490E0-7C9C-4741-AA40-F0A0E6E095B1}" type="datetime1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900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8818-0DC1-47B3-9A2D-43C1BA94F1B2}" type="datetime1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130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FD0C-6056-4ADA-A317-889B95B91255}" type="datetime1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94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A2638-A760-4D38-BD61-AB154A9D4DDC}" type="datetime1">
              <a:rPr lang="en-US" smtClean="0"/>
              <a:t>7/26/26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83BDA-B0E8-4725-877B-32C6E202A95D}" type="datetime1">
              <a:rPr lang="en-US" smtClean="0"/>
              <a:t>7/26/26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1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549D-C3A9-4681-B5F9-71300EE4032D}" type="datetime1">
              <a:rPr lang="en-US" smtClean="0"/>
              <a:t>7/26/26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41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2FC7-EA2E-4DC9-98E8-41B0BB090007}" type="datetime1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1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2DD4-E7A2-46BE-9018-74D49D78AB5E}" type="datetime1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83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0F30A-6D8B-450E-99E5-48A1AAAD7DE2}" type="datetime1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A89C7-E9F3-4710-B538-041B9114F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8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Disordered Bleeding in Noonan Syndrome</a:t>
            </a:r>
            <a:br>
              <a:rPr lang="en-US" dirty="0"/>
            </a:br>
            <a:r>
              <a:rPr lang="en-US" sz="4900" dirty="0"/>
              <a:t>NSF Conference 2026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Benjamin Briggs</a:t>
            </a:r>
            <a:r>
              <a:rPr lang="en-US"/>
              <a:t>, MD</a:t>
            </a:r>
            <a:endParaRPr lang="en-US" dirty="0"/>
          </a:p>
          <a:p>
            <a:r>
              <a:rPr lang="en-US" dirty="0"/>
              <a:t>Associate Professor Uniformed Services University </a:t>
            </a:r>
          </a:p>
          <a:p>
            <a:r>
              <a:rPr lang="en-US" dirty="0"/>
              <a:t>Naval Medical Readiness and Training Command Rota Spain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D16E22-5170-C373-ECE3-11CF1D6FF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74716A-5986-2501-587B-2F22B65F6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04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EA4B46-EF6E-F228-6191-4BC70496B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8069" y="169344"/>
            <a:ext cx="8795620" cy="6007619"/>
          </a:xfr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0E7EC58-9917-6EFE-CAE6-269E1D142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4F6FD-551E-758A-98F1-13AFAD5D56AC}"/>
              </a:ext>
            </a:extLst>
          </p:cNvPr>
          <p:cNvSpPr txBox="1"/>
          <p:nvPr/>
        </p:nvSpPr>
        <p:spPr>
          <a:xfrm>
            <a:off x="8728211" y="6356350"/>
            <a:ext cx="2307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Bruno et al. J Peds. 2023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2A770-A4C9-EE9E-EF2F-7127373A650B}"/>
              </a:ext>
            </a:extLst>
          </p:cNvPr>
          <p:cNvSpPr txBox="1"/>
          <p:nvPr/>
        </p:nvSpPr>
        <p:spPr>
          <a:xfrm>
            <a:off x="930165" y="3859153"/>
            <a:ext cx="39413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Factor activities based on a prolonged PT and/or aPTT value</a:t>
            </a:r>
          </a:p>
          <a:p>
            <a:r>
              <a:rPr lang="en-US" dirty="0"/>
              <a:t>- Fibrinogen activity </a:t>
            </a:r>
          </a:p>
          <a:p>
            <a:r>
              <a:rPr lang="en-US" dirty="0"/>
              <a:t>- VWF activity and antigen</a:t>
            </a:r>
          </a:p>
          <a:p>
            <a:r>
              <a:rPr lang="en-US" dirty="0"/>
              <a:t>- Factor VIII activity</a:t>
            </a:r>
          </a:p>
          <a:p>
            <a:r>
              <a:rPr lang="en-US" dirty="0"/>
              <a:t>- Platelet aggregation studies </a:t>
            </a:r>
          </a:p>
          <a:p>
            <a:r>
              <a:rPr lang="en-US" dirty="0"/>
              <a:t>- Factor XIII activity and PAI-1 antigen if bleeding symptoms and above is negative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FA99E1-6E65-F866-904D-821F3757B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509C19-F221-0C08-15DF-922CCB6ED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9B1CB3D-D4EC-3306-A93E-99E4F73A5A6F}"/>
              </a:ext>
            </a:extLst>
          </p:cNvPr>
          <p:cNvSpPr/>
          <p:nvPr/>
        </p:nvSpPr>
        <p:spPr>
          <a:xfrm>
            <a:off x="1910255" y="2144110"/>
            <a:ext cx="2128345" cy="128489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72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bleeding symptoms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2247424" y="1825624"/>
            <a:ext cx="7894796" cy="43085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53400" y="5847769"/>
            <a:ext cx="2423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Briggs et al. J </a:t>
            </a:r>
            <a:r>
              <a:rPr lang="en-US" sz="1400" dirty="0" err="1"/>
              <a:t>Peds</a:t>
            </a:r>
            <a:r>
              <a:rPr lang="en-US" sz="1400" dirty="0"/>
              <a:t>. 2020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4E9AF8-3A0F-F555-6EFF-38AB81B91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398710-61D5-DBF2-5E3A-828E0E8BB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96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Bruising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Easy or excessive bruising?</a:t>
            </a:r>
          </a:p>
          <a:p>
            <a:pPr lvl="1"/>
            <a:r>
              <a:rPr lang="en-US"/>
              <a:t>Large size </a:t>
            </a:r>
          </a:p>
          <a:p>
            <a:pPr lvl="1"/>
            <a:r>
              <a:rPr lang="en-US"/>
              <a:t>Palpable </a:t>
            </a:r>
          </a:p>
          <a:p>
            <a:pPr lvl="1"/>
            <a:r>
              <a:rPr lang="en-US"/>
              <a:t>Multiple</a:t>
            </a:r>
          </a:p>
          <a:p>
            <a:pPr lvl="1"/>
            <a:r>
              <a:rPr lang="en-US"/>
              <a:t>Occur with limited trauma</a:t>
            </a:r>
          </a:p>
          <a:p>
            <a:pPr lvl="1"/>
            <a:r>
              <a:rPr lang="en-US"/>
              <a:t>On unexposed surfaces</a:t>
            </a:r>
          </a:p>
          <a:p>
            <a:r>
              <a:rPr lang="en-US"/>
              <a:t>Severe bruising with vaccines?</a:t>
            </a:r>
          </a:p>
          <a:p>
            <a:r>
              <a:rPr lang="en-US"/>
              <a:t>Hematomas?</a:t>
            </a:r>
          </a:p>
          <a:p>
            <a:endParaRPr lang="en-US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601558" y="1809358"/>
            <a:ext cx="3026176" cy="278046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85339" y="4874503"/>
            <a:ext cx="640666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/>
              <a:t>https://www.google.com/url?sa=i&amp;url=http%3A%2F%2Fnoticeverything.blogspot.com%2F2010%2F04%2Fmy-first-roller-derby-bruise.html&amp;psig=AOvVaw1JZbfRPVoqZAO5iPtQF0oR&amp;ust=1641923556977000&amp;source=images&amp;cd=vfe&amp;ved=0CAkQjhxqFwoTCNDi0JLgp_UCFQAAAAAdAAAAABAJ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330569-0E24-A57C-1957-4ADD57E4E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A8CFBD-680D-06C4-23A8-C0540E3872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86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Nose Bleeds = Epistaxis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58886" y="6311900"/>
            <a:ext cx="4114800" cy="365125"/>
          </a:xfrm>
        </p:spPr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56255"/>
            <a:ext cx="5181600" cy="4351338"/>
          </a:xfrm>
        </p:spPr>
        <p:txBody>
          <a:bodyPr/>
          <a:lstStyle/>
          <a:p>
            <a:r>
              <a:rPr lang="en-US" dirty="0"/>
              <a:t>Number of bleeds per year?</a:t>
            </a:r>
          </a:p>
          <a:p>
            <a:r>
              <a:rPr lang="en-US" dirty="0"/>
              <a:t>How long do they last?</a:t>
            </a:r>
          </a:p>
          <a:p>
            <a:r>
              <a:rPr lang="en-US" dirty="0"/>
              <a:t>Both or single nostril?</a:t>
            </a:r>
          </a:p>
          <a:p>
            <a:r>
              <a:rPr lang="en-US" dirty="0"/>
              <a:t>Seasonal correlation?</a:t>
            </a:r>
          </a:p>
          <a:p>
            <a:r>
              <a:rPr lang="en-US" dirty="0"/>
              <a:t>How does it stop?</a:t>
            </a:r>
          </a:p>
          <a:p>
            <a:pPr lvl="1"/>
            <a:r>
              <a:rPr lang="en-US" dirty="0"/>
              <a:t>Spontaneous?</a:t>
            </a:r>
          </a:p>
          <a:p>
            <a:pPr lvl="1"/>
            <a:r>
              <a:rPr lang="en-US" dirty="0"/>
              <a:t>With pressure?</a:t>
            </a:r>
          </a:p>
          <a:p>
            <a:pPr lvl="1"/>
            <a:r>
              <a:rPr lang="en-US" dirty="0"/>
              <a:t>Medical Intervention?</a:t>
            </a:r>
          </a:p>
          <a:p>
            <a:endParaRPr lang="en-US" dirty="0"/>
          </a:p>
        </p:txBody>
      </p:sp>
      <p:pic>
        <p:nvPicPr>
          <p:cNvPr id="9" name="Content Placeholder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584" y="1509423"/>
            <a:ext cx="5520824" cy="46675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15584" y="6311900"/>
            <a:ext cx="3474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Stokhuijzen</a:t>
            </a:r>
            <a:r>
              <a:rPr lang="en-US" sz="1400" dirty="0"/>
              <a:t> et al. J </a:t>
            </a:r>
            <a:r>
              <a:rPr lang="en-US" sz="1400" dirty="0" err="1"/>
              <a:t>Peds</a:t>
            </a:r>
            <a:r>
              <a:rPr lang="en-US" sz="1400" dirty="0"/>
              <a:t>. 2018; 193:183-189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D468D8-D5CB-B561-56E2-E8D768023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8653F1-7CBB-F8D2-88CC-ECB0A3CA3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72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Heavy Periods = Menorrhagia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29000" y="6326416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n-US" dirty="0"/>
              <a:t>Duration of menses &gt; 7 days</a:t>
            </a:r>
          </a:p>
          <a:p>
            <a:r>
              <a:rPr lang="en-US" dirty="0"/>
              <a:t>Bleeding through pads or tampons</a:t>
            </a:r>
          </a:p>
          <a:p>
            <a:r>
              <a:rPr lang="en-US" dirty="0"/>
              <a:t>More than 6 pads/tampons per day</a:t>
            </a:r>
          </a:p>
          <a:p>
            <a:r>
              <a:rPr lang="en-US" dirty="0"/>
              <a:t>Needing change every 1-2 hours</a:t>
            </a:r>
          </a:p>
          <a:p>
            <a:r>
              <a:rPr lang="en-US" dirty="0"/>
              <a:t>Passing large clots</a:t>
            </a:r>
          </a:p>
          <a:p>
            <a:r>
              <a:rPr lang="en-US" dirty="0"/>
              <a:t>Needing to get up at night to change tampon or pad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024807"/>
            <a:ext cx="5181600" cy="39529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0" y="6127233"/>
            <a:ext cx="472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Score &gt; 100 = Sensitivity 80%, PPV 72% for bleeding disorder </a:t>
            </a:r>
            <a:r>
              <a:rPr lang="en-US" baseline="30000" dirty="0"/>
              <a:t>1,2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A2447B-926B-4D2E-6392-14434E240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3CEE6B-9B95-7DD7-EFEE-4CA12AF780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29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symptoms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1444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n-US" dirty="0" err="1"/>
              <a:t>Petechiae</a:t>
            </a:r>
            <a:r>
              <a:rPr lang="en-US" dirty="0"/>
              <a:t>?</a:t>
            </a:r>
          </a:p>
          <a:p>
            <a:r>
              <a:rPr lang="en-US" dirty="0"/>
              <a:t>Gum bleeding?</a:t>
            </a:r>
          </a:p>
          <a:p>
            <a:r>
              <a:rPr lang="en-US" dirty="0"/>
              <a:t>Bleeding with tooth loss or eruption?</a:t>
            </a:r>
          </a:p>
          <a:p>
            <a:r>
              <a:rPr lang="en-US" dirty="0"/>
              <a:t>Umbilical stump bleeding?</a:t>
            </a:r>
          </a:p>
          <a:p>
            <a:r>
              <a:rPr lang="en-US" dirty="0"/>
              <a:t>Prolonged bleeding after injury?</a:t>
            </a:r>
          </a:p>
          <a:p>
            <a:r>
              <a:rPr lang="en-US" dirty="0"/>
              <a:t>Post-operative bleeding?</a:t>
            </a:r>
          </a:p>
          <a:p>
            <a:r>
              <a:rPr lang="en-US" dirty="0"/>
              <a:t>Bleeding after circumcision?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32960" y="6497002"/>
            <a:ext cx="9494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/>
              <a:t>https://www.google.com/url?sa=i&amp;url=https%3A%2F%2Fwww.absolutedental.com%2Fblog%2Fwhy-are-my-gums-bleeding%2F&amp;psig=AOvVaw0yXnThuf8-JxZqNAwFyFI4&amp;ust=1641924220333000&amp;source=images&amp;cd=vfe&amp;ved=0CAkQjhxqFwoTCPCYzsLip_UCFQAAAAAdAAAAABAD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760" y="3869330"/>
            <a:ext cx="3939539" cy="26276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138" y="1069155"/>
            <a:ext cx="4795662" cy="27022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558138" y="3706576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https://insteadofthedishes.com/blog/2012/07/18/what-petechia-looks-like/comment-page-1/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C8EA26-112C-6A26-18F0-37038C28C8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467266-9E87-C0DC-5150-1EDA943FB4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29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87A75-DBB3-9C1E-AB3C-504CA0816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of using symptoms alone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6923B-9598-3F6F-7B97-1E44877BA1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Clinical tools developed to quantify bleeding symptoms</a:t>
            </a:r>
          </a:p>
          <a:p>
            <a:pPr lvl="1"/>
            <a:r>
              <a:rPr lang="en-US" dirty="0"/>
              <a:t> ISTH-BAT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endParaRPr lang="en-US" dirty="0"/>
          </a:p>
          <a:p>
            <a:r>
              <a:rPr lang="en-US" dirty="0"/>
              <a:t>Requires hemostatic challenge</a:t>
            </a:r>
          </a:p>
          <a:p>
            <a:pPr lvl="1"/>
            <a:r>
              <a:rPr lang="en-US" dirty="0"/>
              <a:t>Not enough time to have developed in small children 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845A52-385D-E884-3F2E-D5FF0ADA7E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199" y="1690688"/>
            <a:ext cx="5800295" cy="4175796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7412B7-C281-6027-B727-349F967EF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273" y="4328876"/>
            <a:ext cx="5986925" cy="17694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5C3C03-1054-9D5F-244B-E03589D5A5BD}"/>
              </a:ext>
            </a:extLst>
          </p:cNvPr>
          <p:cNvSpPr txBox="1"/>
          <p:nvPr/>
        </p:nvSpPr>
        <p:spPr>
          <a:xfrm>
            <a:off x="129563" y="5988734"/>
            <a:ext cx="60983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https://www.onlinepsychologydegree.info/lists/5-theories-of-child-development/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24B966-4B72-81EF-4878-2164B37FD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0D0E7-CE1F-5D1D-01FB-07797014F5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3EF3BA-2DD5-B487-65C7-7EB3995FDB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74B600-DBA2-1537-7D0A-BD0535C08070}"/>
              </a:ext>
            </a:extLst>
          </p:cNvPr>
          <p:cNvSpPr txBox="1"/>
          <p:nvPr/>
        </p:nvSpPr>
        <p:spPr>
          <a:xfrm>
            <a:off x="6227907" y="5866484"/>
            <a:ext cx="609337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https://practical-haemostasis.com/Clinical%20Prediction%20Scores/Formulae%20code%20and%20formulae/Formulae/Bleeding-Risk-Assessment-Score/ISTH_BAT_score.html</a:t>
            </a:r>
          </a:p>
        </p:txBody>
      </p:sp>
    </p:spTree>
    <p:extLst>
      <p:ext uri="{BB962C8B-B14F-4D97-AF65-F5344CB8AC3E}">
        <p14:creationId xmlns:p14="http://schemas.microsoft.com/office/powerpoint/2010/main" val="339177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Document 15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629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55DC75-F18E-DC50-1534-C073B2E5A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Why before surgery?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753" y="640080"/>
            <a:ext cx="5903897" cy="557881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A681-78A7-5B31-1950-644C68FB5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15524" y="6321713"/>
            <a:ext cx="5960951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UNCLASSIFIED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470E13-C212-A163-BE4F-7212115B3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9A338C-534E-A206-D2A6-BF776901B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FD8775-214D-70AB-463F-5C9BD2265902}"/>
              </a:ext>
            </a:extLst>
          </p:cNvPr>
          <p:cNvSpPr txBox="1"/>
          <p:nvPr/>
        </p:nvSpPr>
        <p:spPr>
          <a:xfrm>
            <a:off x="8799444" y="6252157"/>
            <a:ext cx="2423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Briggs et al. J </a:t>
            </a:r>
            <a:r>
              <a:rPr lang="en-US" sz="1400" dirty="0" err="1"/>
              <a:t>Peds</a:t>
            </a:r>
            <a:r>
              <a:rPr lang="en-US" sz="1400" dirty="0"/>
              <a:t>. 2020 </a:t>
            </a:r>
          </a:p>
        </p:txBody>
      </p:sp>
    </p:spTree>
    <p:extLst>
      <p:ext uri="{BB962C8B-B14F-4D97-AF65-F5344CB8AC3E}">
        <p14:creationId xmlns:p14="http://schemas.microsoft.com/office/powerpoint/2010/main" val="4193912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0E7EC58-9917-6EFE-CAE6-269E1D142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FA99E1-6E65-F866-904D-821F3757B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509C19-F221-0C08-15DF-922CCB6ED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3F2236-B08B-3E8E-9944-8785AF20FA46}"/>
              </a:ext>
            </a:extLst>
          </p:cNvPr>
          <p:cNvSpPr/>
          <p:nvPr/>
        </p:nvSpPr>
        <p:spPr>
          <a:xfrm>
            <a:off x="803394" y="1172703"/>
            <a:ext cx="104184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Why this testing recommendation ?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885032C-4013-D721-0EE5-3E60ABE42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4922" y="2569778"/>
            <a:ext cx="5682155" cy="2389497"/>
          </a:xfrm>
        </p:spPr>
        <p:txBody>
          <a:bodyPr/>
          <a:lstStyle/>
          <a:p>
            <a:r>
              <a:rPr lang="en-US" dirty="0"/>
              <a:t>Bleeding disorders are common</a:t>
            </a:r>
          </a:p>
          <a:p>
            <a:r>
              <a:rPr lang="en-US" dirty="0"/>
              <a:t>No genotype-phenotype correlation</a:t>
            </a:r>
          </a:p>
          <a:p>
            <a:r>
              <a:rPr lang="en-US" dirty="0"/>
              <a:t>Multiple causes</a:t>
            </a:r>
          </a:p>
          <a:p>
            <a:pPr lvl="1"/>
            <a:r>
              <a:rPr lang="en-US" dirty="0"/>
              <a:t>Testing requires a lot of blood</a:t>
            </a:r>
          </a:p>
          <a:p>
            <a:pPr lvl="1"/>
            <a:r>
              <a:rPr lang="en-US" dirty="0"/>
              <a:t>Results require interpretation</a:t>
            </a:r>
          </a:p>
        </p:txBody>
      </p:sp>
      <p:pic>
        <p:nvPicPr>
          <p:cNvPr id="8" name="Picture 7" descr="Microscope slide">
            <a:extLst>
              <a:ext uri="{FF2B5EF4-FFF2-40B4-BE49-F238E27FC236}">
                <a16:creationId xmlns:a16="http://schemas.microsoft.com/office/drawing/2014/main" id="{FAB28431-88C5-92E4-6C6B-D4A28C0A9D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618" y="4959275"/>
            <a:ext cx="2643946" cy="17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514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How common are bleeding disorders in NS?</a:t>
            </a: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Reports suggest 50-89% of patients have disordered bleeding</a:t>
            </a:r>
          </a:p>
          <a:p>
            <a:pPr lvl="2"/>
            <a:r>
              <a:rPr lang="en-US"/>
              <a:t>Most </a:t>
            </a:r>
            <a:r>
              <a:rPr lang="en-US" dirty="0"/>
              <a:t>are mild-moderate bleeding tendencies</a:t>
            </a:r>
          </a:p>
          <a:p>
            <a:pPr lvl="2"/>
            <a:r>
              <a:rPr lang="en-US" dirty="0"/>
              <a:t>Rare severe hemorrhages</a:t>
            </a:r>
          </a:p>
          <a:p>
            <a:endParaRPr lang="en-US"/>
          </a:p>
          <a:p>
            <a:r>
              <a:rPr lang="en-US"/>
              <a:t>Uncertainty due inconsistency in defining a bleeding disorder</a:t>
            </a:r>
          </a:p>
          <a:p>
            <a:pPr lvl="2"/>
            <a:r>
              <a:rPr lang="en-US"/>
              <a:t>Most </a:t>
            </a:r>
            <a:r>
              <a:rPr lang="en-US" dirty="0"/>
              <a:t>papers now define it as:</a:t>
            </a:r>
          </a:p>
          <a:p>
            <a:pPr lvl="4"/>
            <a:r>
              <a:rPr lang="en-US"/>
              <a:t>Positive history of bleeding </a:t>
            </a:r>
          </a:p>
          <a:p>
            <a:pPr marL="1243584" lvl="4" indent="0">
              <a:buNone/>
            </a:pPr>
            <a:r>
              <a:rPr lang="en-US"/>
              <a:t>		AND/OR</a:t>
            </a:r>
          </a:p>
          <a:p>
            <a:pPr lvl="4"/>
            <a:r>
              <a:rPr lang="en-US"/>
              <a:t>Abnormal hemostatic laboratories</a:t>
            </a:r>
          </a:p>
          <a:p>
            <a:r>
              <a:rPr lang="en-US"/>
              <a:t>Uncertainty due to potential referral bias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525117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UNCLASSIFIED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034415-9AF7-5C48-CDFB-DA015D0C3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0C7EA6-CA74-75AE-AF3D-B684E3A60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82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financial disclosures</a:t>
            </a:r>
          </a:p>
          <a:p>
            <a:r>
              <a:rPr lang="en-US" dirty="0"/>
              <a:t>No conflicts of interest</a:t>
            </a:r>
          </a:p>
          <a:p>
            <a:r>
              <a:rPr lang="en-US" sz="2800" b="0" i="0" u="none" strike="noStrike" baseline="0" dirty="0">
                <a:latin typeface="AdvPSA183"/>
              </a:rPr>
              <a:t>The views expressed in this talk are those of the author and do not necessarily reflect the official policy or position of the Department of </a:t>
            </a:r>
            <a:r>
              <a:rPr lang="en-US" dirty="0">
                <a:latin typeface="AdvPSA183"/>
              </a:rPr>
              <a:t>the Navy</a:t>
            </a:r>
            <a:r>
              <a:rPr lang="en-US" sz="2800" b="0" i="0" u="none" strike="noStrike" baseline="0" dirty="0">
                <a:latin typeface="AdvPSA183"/>
              </a:rPr>
              <a:t>, Department of </a:t>
            </a:r>
            <a:r>
              <a:rPr lang="en-US" dirty="0">
                <a:latin typeface="AdvPSA183"/>
              </a:rPr>
              <a:t>War, the Uniformed Services University</a:t>
            </a:r>
            <a:r>
              <a:rPr lang="en-US" sz="2800" b="0" i="0" u="none" strike="noStrike" baseline="0" dirty="0">
                <a:latin typeface="AdvPSA183"/>
              </a:rPr>
              <a:t>, or the US Government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CDDAAD-F15F-4DF7-BE15-054739BE2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63A2E8-79C5-A710-A774-EF73C162B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59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Is there a correlation with genotype?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Correlation between genotype (genetics) and phenotype (what patient experiences) varies from 14 to 60%. </a:t>
            </a:r>
          </a:p>
          <a:p>
            <a:endParaRPr lang="en-US" dirty="0"/>
          </a:p>
          <a:p>
            <a:r>
              <a:rPr lang="en-US" dirty="0"/>
              <a:t>Therefore NS genetics do not completely correlate with, nor predict, bleeding risk.</a:t>
            </a:r>
          </a:p>
          <a:p>
            <a:endParaRPr lang="en-US" dirty="0"/>
          </a:p>
          <a:p>
            <a:r>
              <a:rPr lang="en-US" b="1" dirty="0"/>
              <a:t>Multiple bleeding abnormalities and variability in patient presentations are hard to attribute to a single gene defect.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525117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UNCLASSIFIED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32B683-1933-A89A-F2E5-F570EDC48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63E27E-AC27-CAEE-10B3-03B12CDE1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52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E8FF-3D0F-D762-2185-A291B6A65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Hemostasis refresher 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A1F8351-0895-9E8F-B9D6-5346629C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9A1E9-8BF7-9B48-02D1-65C809769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29648D-122B-9B17-94FF-F6CF61A40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A54BC62B-1216-8533-F391-69024AB6AF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31" y="1441755"/>
            <a:ext cx="4625482" cy="2525135"/>
          </a:xfrm>
        </p:spPr>
      </p:pic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DFDCC172-30B3-8062-7D5F-099C9FF97B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660" y="356405"/>
            <a:ext cx="4956914" cy="1771939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0D8EA7D5-57A7-8542-6158-C7ECE3B2FC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660" y="2352537"/>
            <a:ext cx="4956914" cy="17719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7D60D7-7C87-3755-AE9D-73C1AC13D3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82" y="4170270"/>
            <a:ext cx="5766288" cy="2061265"/>
          </a:xfrm>
          <a:prstGeom prst="rect">
            <a:avLst/>
          </a:prstGeom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4786F469-A554-1419-FCB5-5DED75146B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950" y="4360218"/>
            <a:ext cx="5234916" cy="187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5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824D-928D-4549-B024-CCA8143F2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Hemostasis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12734D-E6BA-617E-89CF-6806509B7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>
            <a:normAutofit/>
          </a:bodyPr>
          <a:lstStyle/>
          <a:p>
            <a:r>
              <a:rPr lang="en-US" sz="3200" dirty="0"/>
              <a:t>Platelet Function Defects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01A3EF-3EE5-8A22-5E1C-D4E381906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4821"/>
            <a:ext cx="5157787" cy="4014842"/>
          </a:xfrm>
        </p:spPr>
        <p:txBody>
          <a:bodyPr/>
          <a:lstStyle/>
          <a:p>
            <a:r>
              <a:rPr lang="en-US" dirty="0"/>
              <a:t>Di Candia et al. 2021: 65%</a:t>
            </a:r>
          </a:p>
          <a:p>
            <a:r>
              <a:rPr lang="en-US" dirty="0"/>
              <a:t>Ruiz-</a:t>
            </a:r>
            <a:r>
              <a:rPr lang="en-US" dirty="0" err="1"/>
              <a:t>Llobet</a:t>
            </a:r>
            <a:r>
              <a:rPr lang="en-US" dirty="0"/>
              <a:t> et al. 2020: 68%</a:t>
            </a:r>
          </a:p>
          <a:p>
            <a:r>
              <a:rPr lang="en-US" dirty="0" err="1"/>
              <a:t>Artoni</a:t>
            </a:r>
            <a:r>
              <a:rPr lang="en-US" dirty="0"/>
              <a:t> et al. 2014: 83%</a:t>
            </a:r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2878EA-25BD-9DF1-2E5A-98AE703747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4821"/>
            <a:ext cx="5183188" cy="4014842"/>
          </a:xfrm>
        </p:spPr>
        <p:txBody>
          <a:bodyPr/>
          <a:lstStyle/>
          <a:p>
            <a:r>
              <a:rPr lang="en-US" dirty="0"/>
              <a:t>Okur Acar et al. 2024: 41%</a:t>
            </a:r>
          </a:p>
          <a:p>
            <a:r>
              <a:rPr lang="en-US" dirty="0"/>
              <a:t>Bruno et al. 2023: 25%</a:t>
            </a:r>
          </a:p>
          <a:p>
            <a:r>
              <a:rPr lang="en-US" dirty="0"/>
              <a:t>Nugent et al. 2018: 5%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D038372-8DD8-2507-B467-B2A209F8ED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>
            <a:normAutofit/>
          </a:bodyPr>
          <a:lstStyle/>
          <a:p>
            <a:r>
              <a:rPr lang="en-US" sz="3200" dirty="0"/>
              <a:t>von Willebrand disease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956B01-FEF7-4FCA-EBDB-DC387A919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903" y="4530821"/>
            <a:ext cx="2543530" cy="17084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EE1FDF-05EA-0291-1A19-D6D03F05A295}"/>
              </a:ext>
            </a:extLst>
          </p:cNvPr>
          <p:cNvSpPr txBox="1"/>
          <p:nvPr/>
        </p:nvSpPr>
        <p:spPr>
          <a:xfrm>
            <a:off x="1398143" y="6265120"/>
            <a:ext cx="3303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Ruiz-</a:t>
            </a:r>
            <a:r>
              <a:rPr lang="en-US" sz="1400" dirty="0" err="1"/>
              <a:t>Llobet</a:t>
            </a:r>
            <a:r>
              <a:rPr lang="en-US" sz="1400" dirty="0"/>
              <a:t> et al. </a:t>
            </a:r>
            <a:r>
              <a:rPr lang="en-US" sz="1400" dirty="0" err="1"/>
              <a:t>Thromb</a:t>
            </a:r>
            <a:r>
              <a:rPr lang="en-US" sz="1400" dirty="0"/>
              <a:t> </a:t>
            </a:r>
            <a:r>
              <a:rPr lang="en-US" sz="1400" dirty="0" err="1"/>
              <a:t>Haemost</a:t>
            </a:r>
            <a:r>
              <a:rPr lang="en-US" sz="1400" dirty="0"/>
              <a:t>. 2020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8F3737-D9F2-375B-9997-2BA802508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639" y="4528325"/>
            <a:ext cx="2514951" cy="16861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373DE69-98C6-1747-6698-1C65D410D828}"/>
              </a:ext>
            </a:extLst>
          </p:cNvPr>
          <p:cNvSpPr txBox="1"/>
          <p:nvPr/>
        </p:nvSpPr>
        <p:spPr>
          <a:xfrm>
            <a:off x="1398143" y="4195726"/>
            <a:ext cx="810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Control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73DBBC-5F8C-438F-5764-8B30AD75B731}"/>
              </a:ext>
            </a:extLst>
          </p:cNvPr>
          <p:cNvSpPr txBox="1"/>
          <p:nvPr/>
        </p:nvSpPr>
        <p:spPr>
          <a:xfrm>
            <a:off x="4079978" y="4210137"/>
            <a:ext cx="48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E9CAA5-8FC6-48BA-482E-8BA04A07C2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3903" y="3672705"/>
            <a:ext cx="4374563" cy="27463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073C92-2693-543C-E4B3-5672A5BB38BA}"/>
              </a:ext>
            </a:extLst>
          </p:cNvPr>
          <p:cNvSpPr txBox="1"/>
          <p:nvPr/>
        </p:nvSpPr>
        <p:spPr>
          <a:xfrm>
            <a:off x="5152069" y="6572897"/>
            <a:ext cx="722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https://practical-haemostasis.com/Factor%20Assays/vwf/VWF%20Functional%20Assays/vwf_rco_assay.html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F2F40DB-16D1-D633-F8BA-F5FDFA86D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86197D-87BE-5C2E-EE62-AB1B8F5C17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2407B5-59CC-1C36-8291-0C207E0D98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31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Hemostasis – Factor Deficiencies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228" y="1527023"/>
            <a:ext cx="11224612" cy="398327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06840" y="5625547"/>
            <a:ext cx="2804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Nugent et al. J Blood Med 2018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103317-EBDD-8037-E3C2-E0976D801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FBE1DA-6F5B-CF92-39B3-DB9EB474B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6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Fibrinolysis – imbalanced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760" y="6215844"/>
            <a:ext cx="4267200" cy="19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636" y="6198919"/>
            <a:ext cx="1381125" cy="20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10143"/>
            <a:ext cx="6964680" cy="4829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80" y="1657336"/>
            <a:ext cx="4830446" cy="263702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8F7469-8BA4-A434-6B4A-6ACAF7B9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607DE7-D690-C405-D7F0-8AFD02600F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B6E5A4-E638-15F7-3CD0-7BF77CDC04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93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Thromboelastography</a:t>
            </a:r>
            <a:r>
              <a:rPr lang="en-US" dirty="0"/>
              <a:t> (TEG)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96706" y="1422675"/>
            <a:ext cx="6004950" cy="278278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UNCLASSIFIED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9F21FA-98AF-529E-769B-1248B8E9B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78" y="4341428"/>
            <a:ext cx="11011548" cy="20149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C0DBE5-565A-7B05-7F8D-883272DF089E}"/>
              </a:ext>
            </a:extLst>
          </p:cNvPr>
          <p:cNvSpPr txBox="1"/>
          <p:nvPr/>
        </p:nvSpPr>
        <p:spPr>
          <a:xfrm>
            <a:off x="9658376" y="6385024"/>
            <a:ext cx="2307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Bruno et al. J Peds. 2023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BE39F8-F0F5-874D-14A3-56645FB9F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478873-06BE-0761-7623-877E88A2B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916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3FC7C8-79A3-689B-956D-74BF30298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Thromboelastography (TEG)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FE5F92-AD45-4A2D-B7E1-18FE517235FE}"/>
              </a:ext>
            </a:extLst>
          </p:cNvPr>
          <p:cNvSpPr txBox="1"/>
          <p:nvPr/>
        </p:nvSpPr>
        <p:spPr>
          <a:xfrm>
            <a:off x="638882" y="4631161"/>
            <a:ext cx="3571810" cy="1559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Okur Acar et al. Trends in Pediatrics. 2024 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757645-63A9-09DD-EAE7-7324BF459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863114"/>
            <a:ext cx="7214616" cy="510434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CCF7D-E462-0303-7D7C-C57E496F3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UNCLASSIFIED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DDC7C3-1899-E550-DE03-D51B1C208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F460A7-C30F-73C0-8C9D-5CFB6524F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FB98D1BF-D8ED-5F2A-A7E9-41CA8D47E726}"/>
              </a:ext>
            </a:extLst>
          </p:cNvPr>
          <p:cNvSpPr/>
          <p:nvPr/>
        </p:nvSpPr>
        <p:spPr>
          <a:xfrm>
            <a:off x="5355772" y="1863969"/>
            <a:ext cx="211015" cy="21101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3A1614E9-3599-7A98-25F0-22C20A5254FF}"/>
              </a:ext>
            </a:extLst>
          </p:cNvPr>
          <p:cNvSpPr/>
          <p:nvPr/>
        </p:nvSpPr>
        <p:spPr>
          <a:xfrm>
            <a:off x="5355772" y="2569028"/>
            <a:ext cx="211015" cy="21101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D8A114CC-2296-CFDA-56F9-B078A77900D2}"/>
              </a:ext>
            </a:extLst>
          </p:cNvPr>
          <p:cNvSpPr/>
          <p:nvPr/>
        </p:nvSpPr>
        <p:spPr>
          <a:xfrm>
            <a:off x="11797984" y="1863969"/>
            <a:ext cx="211015" cy="21101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EBFEDE20-A294-6877-7A26-95179590DA6D}"/>
              </a:ext>
            </a:extLst>
          </p:cNvPr>
          <p:cNvSpPr/>
          <p:nvPr/>
        </p:nvSpPr>
        <p:spPr>
          <a:xfrm>
            <a:off x="11797984" y="2594002"/>
            <a:ext cx="211015" cy="21101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97E6CC87-91B7-0C50-B970-973EBF6AC750}"/>
              </a:ext>
            </a:extLst>
          </p:cNvPr>
          <p:cNvSpPr/>
          <p:nvPr/>
        </p:nvSpPr>
        <p:spPr>
          <a:xfrm>
            <a:off x="11797983" y="3437054"/>
            <a:ext cx="211015" cy="21101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0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AEC2F-67BD-FB18-27C5-616FF9903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Thrombin Generation (TG)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FB604-847D-070B-B6C5-6555A07C2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626" y="1825625"/>
            <a:ext cx="5089404" cy="4351338"/>
          </a:xfrm>
        </p:spPr>
        <p:txBody>
          <a:bodyPr/>
          <a:lstStyle/>
          <a:p>
            <a:r>
              <a:rPr lang="en-US" dirty="0"/>
              <a:t>Twenty-four children with NS</a:t>
            </a:r>
          </a:p>
          <a:p>
            <a:r>
              <a:rPr lang="en-US" dirty="0"/>
              <a:t>Bleeding complications in 15%</a:t>
            </a:r>
          </a:p>
          <a:p>
            <a:r>
              <a:rPr lang="en-US" dirty="0"/>
              <a:t>Abnormal platelet function 50%</a:t>
            </a:r>
          </a:p>
          <a:p>
            <a:r>
              <a:rPr lang="en-US" dirty="0"/>
              <a:t>Lower TG compared with controls</a:t>
            </a:r>
          </a:p>
          <a:p>
            <a:pPr lvl="1"/>
            <a:r>
              <a:rPr lang="en-US" dirty="0"/>
              <a:t>No correlation between bleeding symptoms and TG results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9AC5AD7-59E1-5E97-2888-FA4F1EC8A9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43030" y="2138601"/>
            <a:ext cx="5973831" cy="299748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DEDA3-FE26-9DD7-2E5D-BB673735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508C07-D89A-E621-2F54-91FD2F848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A7A690-AEC4-F4C5-6DE0-7E53E3B5E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5FEEFE2-DDFD-DFE4-107D-13006F02C387}"/>
              </a:ext>
            </a:extLst>
          </p:cNvPr>
          <p:cNvSpPr txBox="1"/>
          <p:nvPr/>
        </p:nvSpPr>
        <p:spPr>
          <a:xfrm>
            <a:off x="9076426" y="5498380"/>
            <a:ext cx="2932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Barg et al. </a:t>
            </a:r>
            <a:r>
              <a:rPr lang="en-US" sz="1400" dirty="0" err="1"/>
              <a:t>Pedtr</a:t>
            </a:r>
            <a:r>
              <a:rPr lang="en-US" sz="1400" dirty="0"/>
              <a:t> Blood Cancer. 2023 </a:t>
            </a:r>
          </a:p>
        </p:txBody>
      </p:sp>
    </p:spTree>
    <p:extLst>
      <p:ext uri="{BB962C8B-B14F-4D97-AF65-F5344CB8AC3E}">
        <p14:creationId xmlns:p14="http://schemas.microsoft.com/office/powerpoint/2010/main" val="4270541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11394B-C5E0-603E-FB2D-308098BE7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A6DCB7-8539-854C-6635-9A3AF34F6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1471F04E-455F-8A86-4C5F-3C94A7D3B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UNCLASSIFIED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DCEFB3F-2FDC-D2EC-A357-7F51DDC19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691" y="1366166"/>
            <a:ext cx="8425575" cy="51018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A67537-0F18-6E97-79DC-67405B7C0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F75738-70AB-6ED2-14FA-64100CC692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5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F8950E-DFD5-DC28-73EF-73435AB74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68" y="191699"/>
            <a:ext cx="10515600" cy="1325563"/>
          </a:xfrm>
        </p:spPr>
        <p:txBody>
          <a:bodyPr/>
          <a:lstStyle/>
          <a:p>
            <a:r>
              <a:rPr lang="en-US" dirty="0"/>
              <a:t>New approach to clinical studies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6613AF-D5B9-3252-8B6C-1D0B56B0E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05662"/>
            <a:ext cx="5490784" cy="46872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Clinical classification: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/>
              <a:t>Bleeding symptoms and abnormal labs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/>
              <a:t>Bleeding symptoms and normal labs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/>
              <a:t>No bleeding symptoms and abnormal labs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/>
              <a:t>No bleeding symptoms and normal labs</a:t>
            </a:r>
          </a:p>
          <a:p>
            <a:pPr marL="0" indent="0">
              <a:buNone/>
            </a:pPr>
            <a:r>
              <a:rPr lang="en-US" dirty="0"/>
              <a:t>2. Novel coagulation testing</a:t>
            </a:r>
          </a:p>
          <a:p>
            <a:pPr marL="0" indent="0">
              <a:buNone/>
            </a:pPr>
            <a:r>
              <a:rPr lang="en-US" dirty="0"/>
              <a:t>3. Are bleeding risks tissue specific?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8081BF02-77CD-7483-5BDF-A315F4477FA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7335078" y="2257042"/>
          <a:ext cx="4018722" cy="3488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9361">
                  <a:extLst>
                    <a:ext uri="{9D8B030D-6E8A-4147-A177-3AD203B41FA5}">
                      <a16:colId xmlns:a16="http://schemas.microsoft.com/office/drawing/2014/main" val="104118094"/>
                    </a:ext>
                  </a:extLst>
                </a:gridCol>
                <a:gridCol w="2009361">
                  <a:extLst>
                    <a:ext uri="{9D8B030D-6E8A-4147-A177-3AD203B41FA5}">
                      <a16:colId xmlns:a16="http://schemas.microsoft.com/office/drawing/2014/main" val="3844840665"/>
                    </a:ext>
                  </a:extLst>
                </a:gridCol>
              </a:tblGrid>
              <a:tr h="17442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429929"/>
                  </a:ext>
                </a:extLst>
              </a:tr>
              <a:tr h="17442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423124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7014ED8-4727-37D3-2D27-E12721330391}"/>
              </a:ext>
            </a:extLst>
          </p:cNvPr>
          <p:cNvSpPr txBox="1"/>
          <p:nvPr/>
        </p:nvSpPr>
        <p:spPr>
          <a:xfrm>
            <a:off x="7735127" y="1328070"/>
            <a:ext cx="3218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Bleeding Symptoms?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CBEB6F-CF2E-733E-901B-6B32F94ACD39}"/>
              </a:ext>
            </a:extLst>
          </p:cNvPr>
          <p:cNvSpPr txBox="1"/>
          <p:nvPr/>
        </p:nvSpPr>
        <p:spPr>
          <a:xfrm rot="16200000">
            <a:off x="5324452" y="3739683"/>
            <a:ext cx="2512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Abnormal Labs?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FE7EEA-912B-4AFB-6EBA-856359CD58D2}"/>
              </a:ext>
            </a:extLst>
          </p:cNvPr>
          <p:cNvSpPr txBox="1"/>
          <p:nvPr/>
        </p:nvSpPr>
        <p:spPr>
          <a:xfrm>
            <a:off x="8112576" y="2745016"/>
            <a:ext cx="527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880DE0-5E3A-4128-13C5-CAAB46F9E629}"/>
              </a:ext>
            </a:extLst>
          </p:cNvPr>
          <p:cNvSpPr txBox="1"/>
          <p:nvPr/>
        </p:nvSpPr>
        <p:spPr>
          <a:xfrm>
            <a:off x="8112576" y="4409970"/>
            <a:ext cx="527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D69C74-7906-1C24-0136-42456F0B559C}"/>
              </a:ext>
            </a:extLst>
          </p:cNvPr>
          <p:cNvSpPr txBox="1"/>
          <p:nvPr/>
        </p:nvSpPr>
        <p:spPr>
          <a:xfrm>
            <a:off x="10146784" y="2744233"/>
            <a:ext cx="527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E7DAD1-7950-83C6-8EE4-5235F2ECE763}"/>
              </a:ext>
            </a:extLst>
          </p:cNvPr>
          <p:cNvSpPr txBox="1"/>
          <p:nvPr/>
        </p:nvSpPr>
        <p:spPr>
          <a:xfrm>
            <a:off x="10146784" y="4409969"/>
            <a:ext cx="527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A3560FA-50B1-CBB2-8C00-FFAC96F0C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AA7213-0849-B89B-1261-6C4AB2751E4F}"/>
              </a:ext>
            </a:extLst>
          </p:cNvPr>
          <p:cNvSpPr txBox="1"/>
          <p:nvPr/>
        </p:nvSpPr>
        <p:spPr>
          <a:xfrm>
            <a:off x="8112576" y="1869500"/>
            <a:ext cx="592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0E4723-6C99-18F3-4089-081A8D2DC59C}"/>
              </a:ext>
            </a:extLst>
          </p:cNvPr>
          <p:cNvSpPr txBox="1"/>
          <p:nvPr/>
        </p:nvSpPr>
        <p:spPr>
          <a:xfrm>
            <a:off x="10146784" y="1805662"/>
            <a:ext cx="592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034A02-BADA-0AE1-3DE1-AC70FD602140}"/>
              </a:ext>
            </a:extLst>
          </p:cNvPr>
          <p:cNvSpPr txBox="1"/>
          <p:nvPr/>
        </p:nvSpPr>
        <p:spPr>
          <a:xfrm rot="16200000">
            <a:off x="6786128" y="2900841"/>
            <a:ext cx="592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B8AFC0-1080-2405-E575-54D60CD799BE}"/>
              </a:ext>
            </a:extLst>
          </p:cNvPr>
          <p:cNvSpPr txBox="1"/>
          <p:nvPr/>
        </p:nvSpPr>
        <p:spPr>
          <a:xfrm rot="16200000">
            <a:off x="6786128" y="4610023"/>
            <a:ext cx="592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18FBA0-9748-3DFE-3F3F-F7B53065F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938B54-CE82-B6C9-729E-1CC3127BD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535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42C8B-DC10-CB50-B38F-2DA8FDDBE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Why?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5C0EC2-9F80-30FE-C994-77F8F56C5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328B2B09-7327-6ED9-726F-1533A307CE53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UNCLASSIFIED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4942BE-DD58-9374-244D-66E8D48A6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24CB49-9F6E-93F1-E61B-F4F0812D1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477758-5449-6AF6-F367-F42D4C0D31BD}"/>
              </a:ext>
            </a:extLst>
          </p:cNvPr>
          <p:cNvSpPr txBox="1"/>
          <p:nvPr/>
        </p:nvSpPr>
        <p:spPr>
          <a:xfrm>
            <a:off x="7181193" y="6050200"/>
            <a:ext cx="3444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Tiemens</a:t>
            </a:r>
            <a:r>
              <a:rPr lang="en-US" sz="1400" dirty="0"/>
              <a:t> et al. </a:t>
            </a:r>
            <a:r>
              <a:rPr lang="en-US" sz="1400" dirty="0" err="1"/>
              <a:t>Orphanet</a:t>
            </a:r>
            <a:r>
              <a:rPr lang="en-US" sz="1400" dirty="0"/>
              <a:t> J Rare Disease 2023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259DC4-E8C1-CF26-1378-F290DAD50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5147" y="1896442"/>
            <a:ext cx="5631646" cy="4153758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E5FDD1E-FE81-8D3A-DC5A-9E221A508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85593" cy="4153758"/>
          </a:xfrm>
        </p:spPr>
        <p:txBody>
          <a:bodyPr/>
          <a:lstStyle/>
          <a:p>
            <a:r>
              <a:rPr lang="en-US" dirty="0"/>
              <a:t>It </a:t>
            </a:r>
            <a:r>
              <a:rPr lang="en-US"/>
              <a:t>is important to you!</a:t>
            </a:r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848F96C3-AC10-2966-41A7-C32600BCB5D7}"/>
              </a:ext>
            </a:extLst>
          </p:cNvPr>
          <p:cNvSpPr/>
          <p:nvPr/>
        </p:nvSpPr>
        <p:spPr>
          <a:xfrm rot="10800000">
            <a:off x="10809889" y="3201887"/>
            <a:ext cx="1087821" cy="3153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528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824D-928D-4549-B024-CCA8143F2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Bleeding disorder - Static or Dynamic?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12734D-E6BA-617E-89CF-6806509B7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>
            <a:normAutofit/>
          </a:bodyPr>
          <a:lstStyle/>
          <a:p>
            <a:r>
              <a:rPr lang="en-US" sz="3200" dirty="0"/>
              <a:t>Platelet Function Defects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01A3EF-3EE5-8A22-5E1C-D4E381906F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Bellio</a:t>
            </a:r>
            <a:r>
              <a:rPr lang="en-US" dirty="0"/>
              <a:t> et al. 2019</a:t>
            </a:r>
          </a:p>
          <a:p>
            <a:r>
              <a:rPr lang="en-US" dirty="0"/>
              <a:t>Mice heterozygous for D61G mutation in SHP2 (</a:t>
            </a:r>
            <a:r>
              <a:rPr lang="en-US" i="1" dirty="0"/>
              <a:t>PTPN11</a:t>
            </a:r>
            <a:r>
              <a:rPr lang="en-US" dirty="0"/>
              <a:t>) had a proximal collagen receptor signaling defect in platelets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2878EA-25BD-9DF1-2E5A-98AE703747C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Not like </a:t>
            </a:r>
            <a:r>
              <a:rPr lang="en-US" dirty="0" err="1"/>
              <a:t>hemophilias</a:t>
            </a:r>
            <a:endParaRPr lang="en-US" dirty="0"/>
          </a:p>
          <a:p>
            <a:pPr lvl="1"/>
            <a:r>
              <a:rPr lang="en-US" dirty="0"/>
              <a:t>Mutations in genes of respective clotting factors</a:t>
            </a:r>
          </a:p>
          <a:p>
            <a:r>
              <a:rPr lang="en-US" dirty="0"/>
              <a:t>Abnormality in clotting factor production </a:t>
            </a:r>
          </a:p>
          <a:p>
            <a:pPr lvl="1"/>
            <a:r>
              <a:rPr lang="en-US" dirty="0"/>
              <a:t>Developmental Hemostasis</a:t>
            </a:r>
          </a:p>
          <a:p>
            <a:pPr lvl="1"/>
            <a:r>
              <a:rPr lang="en-US" dirty="0"/>
              <a:t>Acute phase response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D038372-8DD8-2507-B467-B2A209F8ED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>
            <a:normAutofit/>
          </a:bodyPr>
          <a:lstStyle/>
          <a:p>
            <a:r>
              <a:rPr lang="en-US" sz="3200" dirty="0"/>
              <a:t>Factor deficiencies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A00A9734-9D58-94E3-2513-33351D8A7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2672C5-56A6-52B0-A551-44A2827C2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B82A30-3A24-F16A-DB89-777855947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988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9F1D747-45E9-26C0-A9AF-28DD831D0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it be modified?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978662-B78A-B0E1-0A21-AA6342E81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00108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Chakraborty et al. 2022</a:t>
            </a:r>
          </a:p>
          <a:p>
            <a:r>
              <a:rPr lang="en-US" dirty="0"/>
              <a:t>15 </a:t>
            </a:r>
            <a:r>
              <a:rPr lang="en-US" dirty="0" err="1"/>
              <a:t>yo</a:t>
            </a:r>
            <a:r>
              <a:rPr lang="en-US" dirty="0"/>
              <a:t> male with NS</a:t>
            </a:r>
          </a:p>
          <a:p>
            <a:r>
              <a:rPr lang="en-US" dirty="0"/>
              <a:t>Refractory pulmonary and gastrointestinal hemorrhage </a:t>
            </a:r>
          </a:p>
          <a:p>
            <a:r>
              <a:rPr lang="en-US" dirty="0"/>
              <a:t>Bleeding stopped upon initiation of </a:t>
            </a:r>
            <a:r>
              <a:rPr lang="en-US" dirty="0" err="1"/>
              <a:t>selumetinib</a:t>
            </a:r>
            <a:r>
              <a:rPr lang="en-US" dirty="0"/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EB08C36-A18A-E6C0-EBF1-A6DAC70FDF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00135" y="1191889"/>
            <a:ext cx="7591865" cy="4264817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15C0DB-E30D-6277-BA40-909E26304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347" y="6116610"/>
            <a:ext cx="3057952" cy="390580"/>
          </a:xfrm>
          <a:prstGeom prst="rect">
            <a:avLst/>
          </a:prstGeom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B5E896B7-9AD9-4D8B-775C-B0F7A90DD183}"/>
              </a:ext>
            </a:extLst>
          </p:cNvPr>
          <p:cNvSpPr/>
          <p:nvPr/>
        </p:nvSpPr>
        <p:spPr>
          <a:xfrm>
            <a:off x="11283461" y="3485272"/>
            <a:ext cx="140677" cy="18132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B5C4A23-C5D0-B2E4-6089-19A20CD73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5A28D0-6216-17F7-A5FD-F64D6DF04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D34649-C3C6-BEA9-23AB-7E177CAC63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18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038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pic>
        <p:nvPicPr>
          <p:cNvPr id="1026" name="Picture 2" descr="Don't Forget the Big 4 Questions to Ask During Any Mega-Acquisition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0433" y="961812"/>
            <a:ext cx="6144532" cy="493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16613" y="6356350"/>
            <a:ext cx="703217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rgbClr val="898989"/>
                </a:solidFill>
                <a:latin typeface="+mn-lt"/>
                <a:ea typeface="+mn-ea"/>
                <a:cs typeface="+mn-cs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227428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620" y="500062"/>
            <a:ext cx="10515600" cy="1325563"/>
          </a:xfrm>
        </p:spPr>
        <p:txBody>
          <a:bodyPr/>
          <a:lstStyle/>
          <a:p>
            <a:r>
              <a:rPr lang="en-US" dirty="0"/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Risk Reduction 6.2% (95% CI 2.3% – 10.1%)</a:t>
            </a:r>
          </a:p>
          <a:p>
            <a:r>
              <a:rPr lang="en-US"/>
              <a:t>Treat or screen </a:t>
            </a:r>
            <a:r>
              <a:rPr lang="en-US" dirty="0"/>
              <a:t>16 to prevent one bleeding complication (95% CI 9.9 – 43.9). </a:t>
            </a:r>
          </a:p>
          <a:p>
            <a:r>
              <a:rPr lang="en-US" dirty="0"/>
              <a:t>Majority of patients had either no or incomplete evaluation, 59/101 (58.4 %).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UNCLASSIFIED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72200" y="5656580"/>
            <a:ext cx="2423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Briggs et al. J </a:t>
            </a:r>
            <a:r>
              <a:rPr lang="en-US" sz="1400" dirty="0" err="1"/>
              <a:t>Peds</a:t>
            </a:r>
            <a:r>
              <a:rPr lang="en-US" sz="1400" dirty="0"/>
              <a:t>. 2020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54DA4-67D4-F1B6-70AF-03770E61B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0F736-E025-BD9F-A6AA-1265BE9C40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pic>
        <p:nvPicPr>
          <p:cNvPr id="12" name="Content Placeholder 11" descr="Person on road illustration">
            <a:extLst>
              <a:ext uri="{FF2B5EF4-FFF2-40B4-BE49-F238E27FC236}">
                <a16:creationId xmlns:a16="http://schemas.microsoft.com/office/drawing/2014/main" id="{8759D46C-ACF2-3BA7-D15C-4CEDB957D5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1" y="3057078"/>
            <a:ext cx="3239156" cy="3239156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B8FF746-B8B9-E112-EAC8-623E1BC75352}"/>
              </a:ext>
            </a:extLst>
          </p:cNvPr>
          <p:cNvSpPr txBox="1"/>
          <p:nvPr/>
        </p:nvSpPr>
        <p:spPr>
          <a:xfrm>
            <a:off x="630620" y="1615793"/>
            <a:ext cx="5002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Evaluation and treatment makes a difference! </a:t>
            </a:r>
          </a:p>
        </p:txBody>
      </p:sp>
    </p:spTree>
    <p:extLst>
      <p:ext uri="{BB962C8B-B14F-4D97-AF65-F5344CB8AC3E}">
        <p14:creationId xmlns:p14="http://schemas.microsoft.com/office/powerpoint/2010/main" val="2085656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3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EF074E-FB8A-5564-5094-270C4C082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Goals</a:t>
            </a:r>
          </a:p>
        </p:txBody>
      </p:sp>
      <p:sp>
        <p:nvSpPr>
          <p:cNvPr id="29" name="Rectangle: Rounded Corners 15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C0886D-9E0E-F3F7-4CA0-EA432E0B5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UNCLASSIFIED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B3ED54-02D0-FBF1-9096-DCACD10B9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E96351-ECB3-2C7C-51AF-D7BDCDE41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1647592E-CA04-9616-024E-8D29BB1245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9558550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44525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EA4B46-EF6E-F228-6191-4BC70496B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8069" y="169344"/>
            <a:ext cx="8795620" cy="6007619"/>
          </a:xfr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0E7EC58-9917-6EFE-CAE6-269E1D142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4F6FD-551E-758A-98F1-13AFAD5D56AC}"/>
              </a:ext>
            </a:extLst>
          </p:cNvPr>
          <p:cNvSpPr txBox="1"/>
          <p:nvPr/>
        </p:nvSpPr>
        <p:spPr>
          <a:xfrm>
            <a:off x="8728211" y="6356350"/>
            <a:ext cx="2307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Bruno et al. J Peds. 2023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2A770-A4C9-EE9E-EF2F-7127373A650B}"/>
              </a:ext>
            </a:extLst>
          </p:cNvPr>
          <p:cNvSpPr txBox="1"/>
          <p:nvPr/>
        </p:nvSpPr>
        <p:spPr>
          <a:xfrm>
            <a:off x="930165" y="3859153"/>
            <a:ext cx="39413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Factor activities based on a prolonged PT and/or aPTT value</a:t>
            </a:r>
          </a:p>
          <a:p>
            <a:r>
              <a:rPr lang="en-US" dirty="0"/>
              <a:t>- Fibrinogen activity </a:t>
            </a:r>
          </a:p>
          <a:p>
            <a:r>
              <a:rPr lang="en-US" dirty="0"/>
              <a:t>- VWF activity and antigen</a:t>
            </a:r>
          </a:p>
          <a:p>
            <a:r>
              <a:rPr lang="en-US" dirty="0"/>
              <a:t>- Factor VIII activity</a:t>
            </a:r>
          </a:p>
          <a:p>
            <a:r>
              <a:rPr lang="en-US" dirty="0"/>
              <a:t>- Platelet aggregation studies </a:t>
            </a:r>
          </a:p>
          <a:p>
            <a:r>
              <a:rPr lang="en-US" dirty="0"/>
              <a:t>- Factor XIII activity and PAI-1 antigen if bleeding symptoms and above is negative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FA99E1-6E65-F866-904D-821F3757B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509C19-F221-0C08-15DF-922CCB6ED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24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EA4B46-EF6E-F228-6191-4BC70496B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8069" y="169344"/>
            <a:ext cx="8795620" cy="6007619"/>
          </a:xfr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0E7EC58-9917-6EFE-CAE6-269E1D142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4F6FD-551E-758A-98F1-13AFAD5D56AC}"/>
              </a:ext>
            </a:extLst>
          </p:cNvPr>
          <p:cNvSpPr txBox="1"/>
          <p:nvPr/>
        </p:nvSpPr>
        <p:spPr>
          <a:xfrm>
            <a:off x="8728211" y="6356350"/>
            <a:ext cx="2307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Bruno et al. J Peds. 2023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2A770-A4C9-EE9E-EF2F-7127373A650B}"/>
              </a:ext>
            </a:extLst>
          </p:cNvPr>
          <p:cNvSpPr txBox="1"/>
          <p:nvPr/>
        </p:nvSpPr>
        <p:spPr>
          <a:xfrm>
            <a:off x="930165" y="3859153"/>
            <a:ext cx="39413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Factor activities based on a prolonged PT and/or aPTT value</a:t>
            </a:r>
          </a:p>
          <a:p>
            <a:r>
              <a:rPr lang="en-US" dirty="0"/>
              <a:t>- Fibrinogen activity </a:t>
            </a:r>
          </a:p>
          <a:p>
            <a:r>
              <a:rPr lang="en-US" dirty="0"/>
              <a:t>- VWF activity and antigen</a:t>
            </a:r>
          </a:p>
          <a:p>
            <a:r>
              <a:rPr lang="en-US" dirty="0"/>
              <a:t>- Factor VIII activity</a:t>
            </a:r>
          </a:p>
          <a:p>
            <a:r>
              <a:rPr lang="en-US" dirty="0"/>
              <a:t>- Platelet aggregation studies </a:t>
            </a:r>
          </a:p>
          <a:p>
            <a:r>
              <a:rPr lang="en-US" dirty="0"/>
              <a:t>- Factor XIII activity and PAI-1 antigen if bleeding symptoms and above is negative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FA99E1-6E65-F866-904D-821F3757B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509C19-F221-0C08-15DF-922CCB6ED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C9ADEB-B1F6-C905-05A8-AB937DD1A9BE}"/>
              </a:ext>
            </a:extLst>
          </p:cNvPr>
          <p:cNvSpPr/>
          <p:nvPr/>
        </p:nvSpPr>
        <p:spPr>
          <a:xfrm>
            <a:off x="251851" y="959630"/>
            <a:ext cx="2034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Who ?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B77E6F-F325-E0B3-79F2-0837582E103B}"/>
              </a:ext>
            </a:extLst>
          </p:cNvPr>
          <p:cNvSpPr/>
          <p:nvPr/>
        </p:nvSpPr>
        <p:spPr>
          <a:xfrm>
            <a:off x="3820494" y="959630"/>
            <a:ext cx="2524541" cy="1634483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6B15FA-8E79-C566-24F1-D500AC90016C}"/>
              </a:ext>
            </a:extLst>
          </p:cNvPr>
          <p:cNvSpPr/>
          <p:nvPr/>
        </p:nvSpPr>
        <p:spPr>
          <a:xfrm>
            <a:off x="5655051" y="2224670"/>
            <a:ext cx="2224095" cy="1634483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F80F9EC-7FF0-38C2-A80E-FD5F8DD55F36}"/>
              </a:ext>
            </a:extLst>
          </p:cNvPr>
          <p:cNvSpPr/>
          <p:nvPr/>
        </p:nvSpPr>
        <p:spPr>
          <a:xfrm>
            <a:off x="6018004" y="4871899"/>
            <a:ext cx="3036544" cy="1634483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04AC76D-2A08-AB29-A53C-A4A0EC1AEEEC}"/>
              </a:ext>
            </a:extLst>
          </p:cNvPr>
          <p:cNvSpPr/>
          <p:nvPr/>
        </p:nvSpPr>
        <p:spPr>
          <a:xfrm>
            <a:off x="2693504" y="506896"/>
            <a:ext cx="745435" cy="3518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1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EA4B46-EF6E-F228-6191-4BC70496B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08069" y="169344"/>
            <a:ext cx="8795620" cy="6007619"/>
          </a:xfr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0E7EC58-9917-6EFE-CAE6-269E1D142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4F6FD-551E-758A-98F1-13AFAD5D56AC}"/>
              </a:ext>
            </a:extLst>
          </p:cNvPr>
          <p:cNvSpPr txBox="1"/>
          <p:nvPr/>
        </p:nvSpPr>
        <p:spPr>
          <a:xfrm>
            <a:off x="8728211" y="6356350"/>
            <a:ext cx="2307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Bruno et al. J Peds. 2023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2A770-A4C9-EE9E-EF2F-7127373A650B}"/>
              </a:ext>
            </a:extLst>
          </p:cNvPr>
          <p:cNvSpPr txBox="1"/>
          <p:nvPr/>
        </p:nvSpPr>
        <p:spPr>
          <a:xfrm>
            <a:off x="930165" y="3859153"/>
            <a:ext cx="39413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Factor activities based on a prolonged PT and/or aPTT value</a:t>
            </a:r>
          </a:p>
          <a:p>
            <a:r>
              <a:rPr lang="en-US" dirty="0"/>
              <a:t>- Fibrinogen activity </a:t>
            </a:r>
          </a:p>
          <a:p>
            <a:r>
              <a:rPr lang="en-US" dirty="0"/>
              <a:t>- VWF activity and antigen</a:t>
            </a:r>
          </a:p>
          <a:p>
            <a:r>
              <a:rPr lang="en-US" dirty="0"/>
              <a:t>- Factor VIII activity</a:t>
            </a:r>
          </a:p>
          <a:p>
            <a:r>
              <a:rPr lang="en-US" dirty="0"/>
              <a:t>- Platelet aggregation studies </a:t>
            </a:r>
          </a:p>
          <a:p>
            <a:r>
              <a:rPr lang="en-US" dirty="0"/>
              <a:t>- Factor XIII activity and PAI-1 antigen if bleeding symptoms and above is negative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FA99E1-6E65-F866-904D-821F3757B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509C19-F221-0C08-15DF-922CCB6ED0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EB5235D-0EBF-55E9-D246-AFB47D6434F9}"/>
              </a:ext>
            </a:extLst>
          </p:cNvPr>
          <p:cNvSpPr/>
          <p:nvPr/>
        </p:nvSpPr>
        <p:spPr>
          <a:xfrm>
            <a:off x="150060" y="959630"/>
            <a:ext cx="22381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What ?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8778215-CBA2-7178-A82F-D777D1A9BA7C}"/>
              </a:ext>
            </a:extLst>
          </p:cNvPr>
          <p:cNvSpPr/>
          <p:nvPr/>
        </p:nvSpPr>
        <p:spPr>
          <a:xfrm>
            <a:off x="183001" y="3230218"/>
            <a:ext cx="5294470" cy="3627782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9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EA4B46-EF6E-F228-6191-4BC70496B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8069" y="169344"/>
            <a:ext cx="8795620" cy="6007619"/>
          </a:xfr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0E7EC58-9917-6EFE-CAE6-269E1D142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4F6FD-551E-758A-98F1-13AFAD5D56AC}"/>
              </a:ext>
            </a:extLst>
          </p:cNvPr>
          <p:cNvSpPr txBox="1"/>
          <p:nvPr/>
        </p:nvSpPr>
        <p:spPr>
          <a:xfrm>
            <a:off x="8728211" y="6356350"/>
            <a:ext cx="2307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Bruno et al. J Peds. 2023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2A770-A4C9-EE9E-EF2F-7127373A650B}"/>
              </a:ext>
            </a:extLst>
          </p:cNvPr>
          <p:cNvSpPr txBox="1"/>
          <p:nvPr/>
        </p:nvSpPr>
        <p:spPr>
          <a:xfrm>
            <a:off x="959983" y="3874002"/>
            <a:ext cx="39413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Factor activities based on a prolonged PT and/or aPTT value</a:t>
            </a:r>
          </a:p>
          <a:p>
            <a:r>
              <a:rPr lang="en-US" dirty="0"/>
              <a:t>- Fibrinogen activity </a:t>
            </a:r>
          </a:p>
          <a:p>
            <a:r>
              <a:rPr lang="en-US" dirty="0"/>
              <a:t>- VWF activity and antigen</a:t>
            </a:r>
          </a:p>
          <a:p>
            <a:r>
              <a:rPr lang="en-US" dirty="0"/>
              <a:t>- Factor VIII activity</a:t>
            </a:r>
          </a:p>
          <a:p>
            <a:r>
              <a:rPr lang="en-US" dirty="0"/>
              <a:t>- Platelet aggregation studies </a:t>
            </a:r>
          </a:p>
          <a:p>
            <a:r>
              <a:rPr lang="en-US" dirty="0"/>
              <a:t>- Factor XIII activity and PAI-1 antigen if bleeding symptoms and above is negative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FA99E1-6E65-F866-904D-821F3757B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220" y="159371"/>
            <a:ext cx="862779" cy="699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509C19-F221-0C08-15DF-922CCB6ED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1" y="159371"/>
            <a:ext cx="641561" cy="6446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3F2236-B08B-3E8E-9944-8785AF20FA46}"/>
              </a:ext>
            </a:extLst>
          </p:cNvPr>
          <p:cNvSpPr/>
          <p:nvPr/>
        </p:nvSpPr>
        <p:spPr>
          <a:xfrm>
            <a:off x="77925" y="959630"/>
            <a:ext cx="23823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When ?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3E869E9-11CA-EFBD-0C2E-57AF275570F2}"/>
              </a:ext>
            </a:extLst>
          </p:cNvPr>
          <p:cNvSpPr/>
          <p:nvPr/>
        </p:nvSpPr>
        <p:spPr>
          <a:xfrm>
            <a:off x="3990452" y="1882960"/>
            <a:ext cx="561670" cy="572005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205CD7C-B183-4C84-C98A-CF4E15E54520}"/>
              </a:ext>
            </a:extLst>
          </p:cNvPr>
          <p:cNvSpPr/>
          <p:nvPr/>
        </p:nvSpPr>
        <p:spPr>
          <a:xfrm>
            <a:off x="5921956" y="3201336"/>
            <a:ext cx="561670" cy="572005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2D513D1-9206-7548-089E-43A2037A34A5}"/>
              </a:ext>
            </a:extLst>
          </p:cNvPr>
          <p:cNvSpPr/>
          <p:nvPr/>
        </p:nvSpPr>
        <p:spPr>
          <a:xfrm>
            <a:off x="6005879" y="5377198"/>
            <a:ext cx="561670" cy="572005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18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2de631a7-e12a-47ff-b5ad-541b82ec57a7}" enabled="1" method="Privileged" siteId="{8903a443-af33-4ed4-acf5-ee613bcb2f5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1496</Words>
  <Application>Microsoft Macintosh PowerPoint</Application>
  <PresentationFormat>Widescreen</PresentationFormat>
  <Paragraphs>258</Paragraphs>
  <Slides>32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AdvPSA183</vt:lpstr>
      <vt:lpstr>Arial</vt:lpstr>
      <vt:lpstr>Calibri</vt:lpstr>
      <vt:lpstr>Calibri Light</vt:lpstr>
      <vt:lpstr>Office Theme</vt:lpstr>
      <vt:lpstr>Disordered Bleeding in Noonan Syndrome NSF Conference 2026</vt:lpstr>
      <vt:lpstr>Disclosures</vt:lpstr>
      <vt:lpstr>Why? </vt:lpstr>
      <vt:lpstr>Why?</vt:lpstr>
      <vt:lpstr>Goals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Importance of bleeding symptoms</vt:lpstr>
      <vt:lpstr>Bruising</vt:lpstr>
      <vt:lpstr>Nose Bleeds = Epistaxis</vt:lpstr>
      <vt:lpstr>Heavy Periods = Menorrhagia</vt:lpstr>
      <vt:lpstr>Other symptoms</vt:lpstr>
      <vt:lpstr>Challenges of using symptoms alone</vt:lpstr>
      <vt:lpstr>Why before surgery?</vt:lpstr>
      <vt:lpstr>PowerPoint Presentation</vt:lpstr>
      <vt:lpstr>How common are bleeding disorders in NS?</vt:lpstr>
      <vt:lpstr>Is there a correlation with genotype?</vt:lpstr>
      <vt:lpstr>Hemostasis refresher </vt:lpstr>
      <vt:lpstr>Primary Hemostasis</vt:lpstr>
      <vt:lpstr>Secondary Hemostasis – Factor Deficiencies</vt:lpstr>
      <vt:lpstr>Fibrinolysis – imbalanced </vt:lpstr>
      <vt:lpstr>Thromboelastography (TEG)</vt:lpstr>
      <vt:lpstr>Thromboelastography (TEG)</vt:lpstr>
      <vt:lpstr>Thrombin Generation (TG) Test</vt:lpstr>
      <vt:lpstr>Next steps:</vt:lpstr>
      <vt:lpstr>New approach to clinical studies</vt:lpstr>
      <vt:lpstr>Bleeding disorder - Static or Dynamic?</vt:lpstr>
      <vt:lpstr>Can it be modified?</vt:lpstr>
      <vt:lpstr>Questions?</vt:lpstr>
    </vt:vector>
  </TitlesOfParts>
  <Company>DHA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Disordered Bleeding in Noonan Syndrome</dc:title>
  <dc:creator>Briggs, Benjamin J. LCDR</dc:creator>
  <cp:lastModifiedBy>Kirsten Briggs</cp:lastModifiedBy>
  <cp:revision>48</cp:revision>
  <dcterms:created xsi:type="dcterms:W3CDTF">2022-01-10T17:49:05Z</dcterms:created>
  <dcterms:modified xsi:type="dcterms:W3CDTF">2026-07-26T18:30:20Z</dcterms:modified>
</cp:coreProperties>
</file>