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9" r:id="rId1"/>
  </p:sldMasterIdLst>
  <p:notesMasterIdLst>
    <p:notesMasterId r:id="rId21"/>
  </p:notesMasterIdLst>
  <p:sldIdLst>
    <p:sldId id="259" r:id="rId2"/>
    <p:sldId id="279" r:id="rId3"/>
    <p:sldId id="258" r:id="rId4"/>
    <p:sldId id="261" r:id="rId5"/>
    <p:sldId id="268" r:id="rId6"/>
    <p:sldId id="263" r:id="rId7"/>
    <p:sldId id="262" r:id="rId8"/>
    <p:sldId id="264" r:id="rId9"/>
    <p:sldId id="265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5" autoAdjust="0"/>
    <p:restoredTop sz="80710" autoAdjust="0"/>
  </p:normalViewPr>
  <p:slideViewPr>
    <p:cSldViewPr snapToGrid="0">
      <p:cViewPr varScale="1">
        <p:scale>
          <a:sx n="62" d="100"/>
          <a:sy n="62" d="100"/>
        </p:scale>
        <p:origin x="6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A20905-3954-474B-A606-562BCA026DC1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C13AB6D-DEA2-4CBB-AC69-1EF1A6AD1512}">
      <dgm:prSet/>
      <dgm:spPr/>
      <dgm:t>
        <a:bodyPr/>
        <a:lstStyle/>
        <a:p>
          <a:pPr>
            <a:defRPr cap="all"/>
          </a:pPr>
          <a:r>
            <a:rPr lang="en-US" dirty="0"/>
            <a:t>Normalize burnout among parents caregiving for kiddos with extra needs</a:t>
          </a:r>
        </a:p>
      </dgm:t>
    </dgm:pt>
    <dgm:pt modelId="{2C752582-D9FF-4E04-A92F-827DB4BB5C48}" type="parTrans" cxnId="{4B888393-351D-4489-90C9-5A68061AB236}">
      <dgm:prSet/>
      <dgm:spPr/>
      <dgm:t>
        <a:bodyPr/>
        <a:lstStyle/>
        <a:p>
          <a:endParaRPr lang="en-US"/>
        </a:p>
      </dgm:t>
    </dgm:pt>
    <dgm:pt modelId="{9C64CC83-643C-4E12-8F97-BC19DC031190}" type="sibTrans" cxnId="{4B888393-351D-4489-90C9-5A68061AB236}">
      <dgm:prSet phldrT="01" phldr="0"/>
      <dgm:spPr/>
      <dgm:t>
        <a:bodyPr/>
        <a:lstStyle/>
        <a:p>
          <a:r>
            <a:rPr lang="en-US"/>
            <a:t>01</a:t>
          </a:r>
          <a:endParaRPr lang="en-US" dirty="0"/>
        </a:p>
      </dgm:t>
    </dgm:pt>
    <dgm:pt modelId="{53742231-981F-480A-940F-203EC2F7423F}">
      <dgm:prSet/>
      <dgm:spPr/>
      <dgm:t>
        <a:bodyPr/>
        <a:lstStyle/>
        <a:p>
          <a:pPr>
            <a:defRPr cap="all"/>
          </a:pPr>
          <a:r>
            <a:rPr lang="en-US" dirty="0"/>
            <a:t>Review research on caregiver burnout</a:t>
          </a:r>
        </a:p>
      </dgm:t>
    </dgm:pt>
    <dgm:pt modelId="{2FC75195-FBA1-43DE-85DD-40B4B3A2F1F3}" type="parTrans" cxnId="{F226B1C2-5D99-403A-8240-EAD6BD4D8534}">
      <dgm:prSet/>
      <dgm:spPr/>
      <dgm:t>
        <a:bodyPr/>
        <a:lstStyle/>
        <a:p>
          <a:endParaRPr lang="en-US"/>
        </a:p>
      </dgm:t>
    </dgm:pt>
    <dgm:pt modelId="{EF449C32-A7AE-4099-9E9B-9E2F736A89CE}" type="sibTrans" cxnId="{F226B1C2-5D99-403A-8240-EAD6BD4D8534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9EF41CC5-EF3B-4A6D-8229-3F1333EADFB3}">
      <dgm:prSet/>
      <dgm:spPr/>
      <dgm:t>
        <a:bodyPr/>
        <a:lstStyle/>
        <a:p>
          <a:pPr>
            <a:defRPr cap="all"/>
          </a:pPr>
          <a:r>
            <a:rPr lang="en-US" dirty="0"/>
            <a:t>Discuss specific tips, tools, and strategies for minimizing burnout</a:t>
          </a:r>
        </a:p>
      </dgm:t>
    </dgm:pt>
    <dgm:pt modelId="{DAEF1C7D-B0C5-46FA-BED3-8A54E918D3E0}" type="parTrans" cxnId="{E476EEBC-7C9F-4E07-BD58-1044B9769B64}">
      <dgm:prSet/>
      <dgm:spPr/>
      <dgm:t>
        <a:bodyPr/>
        <a:lstStyle/>
        <a:p>
          <a:endParaRPr lang="en-US"/>
        </a:p>
      </dgm:t>
    </dgm:pt>
    <dgm:pt modelId="{98E6DD7C-B953-4119-9F64-9914E467ECBF}" type="sibTrans" cxnId="{E476EEBC-7C9F-4E07-BD58-1044B9769B64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579698BD-D232-4926-8D7B-29A69B90858B}" type="pres">
      <dgm:prSet presAssocID="{8AA20905-3954-474B-A606-562BCA026DC1}" presName="Name0" presStyleCnt="0">
        <dgm:presLayoutVars>
          <dgm:animLvl val="lvl"/>
          <dgm:resizeHandles val="exact"/>
        </dgm:presLayoutVars>
      </dgm:prSet>
      <dgm:spPr/>
    </dgm:pt>
    <dgm:pt modelId="{3DD5B223-886E-4FC7-BDA1-ECA869A474EC}" type="pres">
      <dgm:prSet presAssocID="{DC13AB6D-DEA2-4CBB-AC69-1EF1A6AD1512}" presName="compositeNode" presStyleCnt="0">
        <dgm:presLayoutVars>
          <dgm:bulletEnabled val="1"/>
        </dgm:presLayoutVars>
      </dgm:prSet>
      <dgm:spPr/>
    </dgm:pt>
    <dgm:pt modelId="{DA3A6BD4-857F-4C66-97FA-B1E1C180A950}" type="pres">
      <dgm:prSet presAssocID="{DC13AB6D-DEA2-4CBB-AC69-1EF1A6AD1512}" presName="bgRect" presStyleLbl="alignNode1" presStyleIdx="0" presStyleCnt="3"/>
      <dgm:spPr/>
    </dgm:pt>
    <dgm:pt modelId="{BBA91679-4684-4A04-8AEB-03038C78A75C}" type="pres">
      <dgm:prSet presAssocID="{9C64CC83-643C-4E12-8F97-BC19DC031190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5F398AEE-BC0F-4F30-99FA-92D67A176C2D}" type="pres">
      <dgm:prSet presAssocID="{DC13AB6D-DEA2-4CBB-AC69-1EF1A6AD1512}" presName="nodeRect" presStyleLbl="alignNode1" presStyleIdx="0" presStyleCnt="3">
        <dgm:presLayoutVars>
          <dgm:bulletEnabled val="1"/>
        </dgm:presLayoutVars>
      </dgm:prSet>
      <dgm:spPr/>
    </dgm:pt>
    <dgm:pt modelId="{3C27A223-AC17-40BD-B7C5-0447661C2934}" type="pres">
      <dgm:prSet presAssocID="{9C64CC83-643C-4E12-8F97-BC19DC031190}" presName="sibTrans" presStyleCnt="0"/>
      <dgm:spPr/>
    </dgm:pt>
    <dgm:pt modelId="{0864151C-845B-4A50-9755-7EE613694D81}" type="pres">
      <dgm:prSet presAssocID="{53742231-981F-480A-940F-203EC2F7423F}" presName="compositeNode" presStyleCnt="0">
        <dgm:presLayoutVars>
          <dgm:bulletEnabled val="1"/>
        </dgm:presLayoutVars>
      </dgm:prSet>
      <dgm:spPr/>
    </dgm:pt>
    <dgm:pt modelId="{00AE7F27-0E5D-4AFB-ACD6-B5A19E79EA42}" type="pres">
      <dgm:prSet presAssocID="{53742231-981F-480A-940F-203EC2F7423F}" presName="bgRect" presStyleLbl="alignNode1" presStyleIdx="1" presStyleCnt="3"/>
      <dgm:spPr/>
    </dgm:pt>
    <dgm:pt modelId="{975C752B-C37A-4BA6-A3AE-2202A141404A}" type="pres">
      <dgm:prSet presAssocID="{EF449C32-A7AE-4099-9E9B-9E2F736A89CE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C5BDCA19-B754-421E-A6CC-628F80FC74CB}" type="pres">
      <dgm:prSet presAssocID="{53742231-981F-480A-940F-203EC2F7423F}" presName="nodeRect" presStyleLbl="alignNode1" presStyleIdx="1" presStyleCnt="3">
        <dgm:presLayoutVars>
          <dgm:bulletEnabled val="1"/>
        </dgm:presLayoutVars>
      </dgm:prSet>
      <dgm:spPr/>
    </dgm:pt>
    <dgm:pt modelId="{3E36C1DA-E751-469B-91D5-B7ADF3790DAB}" type="pres">
      <dgm:prSet presAssocID="{EF449C32-A7AE-4099-9E9B-9E2F736A89CE}" presName="sibTrans" presStyleCnt="0"/>
      <dgm:spPr/>
    </dgm:pt>
    <dgm:pt modelId="{19974A3A-09A4-40DE-BB0F-D9AED1ACB06E}" type="pres">
      <dgm:prSet presAssocID="{9EF41CC5-EF3B-4A6D-8229-3F1333EADFB3}" presName="compositeNode" presStyleCnt="0">
        <dgm:presLayoutVars>
          <dgm:bulletEnabled val="1"/>
        </dgm:presLayoutVars>
      </dgm:prSet>
      <dgm:spPr/>
    </dgm:pt>
    <dgm:pt modelId="{CAD62F17-E99D-4FEF-B376-961CA4CB20EB}" type="pres">
      <dgm:prSet presAssocID="{9EF41CC5-EF3B-4A6D-8229-3F1333EADFB3}" presName="bgRect" presStyleLbl="alignNode1" presStyleIdx="2" presStyleCnt="3"/>
      <dgm:spPr/>
    </dgm:pt>
    <dgm:pt modelId="{E20811D6-E5D4-4C9E-AABF-9E0E1902CA2C}" type="pres">
      <dgm:prSet presAssocID="{98E6DD7C-B953-4119-9F64-9914E467ECBF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67D48337-9200-42EF-A956-8FC92E9B78D2}" type="pres">
      <dgm:prSet presAssocID="{9EF41CC5-EF3B-4A6D-8229-3F1333EADFB3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43B61840-F115-4174-96B9-DA0C0E83489E}" type="presOf" srcId="{9EF41CC5-EF3B-4A6D-8229-3F1333EADFB3}" destId="{CAD62F17-E99D-4FEF-B376-961CA4CB20EB}" srcOrd="0" destOrd="0" presId="urn:microsoft.com/office/officeart/2016/7/layout/LinearBlockProcessNumbered"/>
    <dgm:cxn modelId="{0439566F-A180-439C-8FAE-14E400EF2DCF}" type="presOf" srcId="{8AA20905-3954-474B-A606-562BCA026DC1}" destId="{579698BD-D232-4926-8D7B-29A69B90858B}" srcOrd="0" destOrd="0" presId="urn:microsoft.com/office/officeart/2016/7/layout/LinearBlockProcessNumbered"/>
    <dgm:cxn modelId="{29280853-1A86-48A7-BA30-A3847B3BBF6D}" type="presOf" srcId="{98E6DD7C-B953-4119-9F64-9914E467ECBF}" destId="{E20811D6-E5D4-4C9E-AABF-9E0E1902CA2C}" srcOrd="0" destOrd="0" presId="urn:microsoft.com/office/officeart/2016/7/layout/LinearBlockProcessNumbered"/>
    <dgm:cxn modelId="{F6B1598F-1951-460F-BB68-54B32A798437}" type="presOf" srcId="{DC13AB6D-DEA2-4CBB-AC69-1EF1A6AD1512}" destId="{5F398AEE-BC0F-4F30-99FA-92D67A176C2D}" srcOrd="1" destOrd="0" presId="urn:microsoft.com/office/officeart/2016/7/layout/LinearBlockProcessNumbered"/>
    <dgm:cxn modelId="{4B888393-351D-4489-90C9-5A68061AB236}" srcId="{8AA20905-3954-474B-A606-562BCA026DC1}" destId="{DC13AB6D-DEA2-4CBB-AC69-1EF1A6AD1512}" srcOrd="0" destOrd="0" parTransId="{2C752582-D9FF-4E04-A92F-827DB4BB5C48}" sibTransId="{9C64CC83-643C-4E12-8F97-BC19DC031190}"/>
    <dgm:cxn modelId="{BA068B95-2DA2-453B-8162-90B6AB26C20F}" type="presOf" srcId="{DC13AB6D-DEA2-4CBB-AC69-1EF1A6AD1512}" destId="{DA3A6BD4-857F-4C66-97FA-B1E1C180A950}" srcOrd="0" destOrd="0" presId="urn:microsoft.com/office/officeart/2016/7/layout/LinearBlockProcessNumbered"/>
    <dgm:cxn modelId="{07D44DA2-D4CF-4582-A029-20843D5E0F23}" type="presOf" srcId="{53742231-981F-480A-940F-203EC2F7423F}" destId="{C5BDCA19-B754-421E-A6CC-628F80FC74CB}" srcOrd="1" destOrd="0" presId="urn:microsoft.com/office/officeart/2016/7/layout/LinearBlockProcessNumbered"/>
    <dgm:cxn modelId="{E476EEBC-7C9F-4E07-BD58-1044B9769B64}" srcId="{8AA20905-3954-474B-A606-562BCA026DC1}" destId="{9EF41CC5-EF3B-4A6D-8229-3F1333EADFB3}" srcOrd="2" destOrd="0" parTransId="{DAEF1C7D-B0C5-46FA-BED3-8A54E918D3E0}" sibTransId="{98E6DD7C-B953-4119-9F64-9914E467ECBF}"/>
    <dgm:cxn modelId="{FDD130C2-CD74-4EFB-A226-A939177EE674}" type="presOf" srcId="{53742231-981F-480A-940F-203EC2F7423F}" destId="{00AE7F27-0E5D-4AFB-ACD6-B5A19E79EA42}" srcOrd="0" destOrd="0" presId="urn:microsoft.com/office/officeart/2016/7/layout/LinearBlockProcessNumbered"/>
    <dgm:cxn modelId="{F226B1C2-5D99-403A-8240-EAD6BD4D8534}" srcId="{8AA20905-3954-474B-A606-562BCA026DC1}" destId="{53742231-981F-480A-940F-203EC2F7423F}" srcOrd="1" destOrd="0" parTransId="{2FC75195-FBA1-43DE-85DD-40B4B3A2F1F3}" sibTransId="{EF449C32-A7AE-4099-9E9B-9E2F736A89CE}"/>
    <dgm:cxn modelId="{714928C7-F07E-48C4-BE9E-4842896AB09C}" type="presOf" srcId="{9C64CC83-643C-4E12-8F97-BC19DC031190}" destId="{BBA91679-4684-4A04-8AEB-03038C78A75C}" srcOrd="0" destOrd="0" presId="urn:microsoft.com/office/officeart/2016/7/layout/LinearBlockProcessNumbered"/>
    <dgm:cxn modelId="{7D7B6CF4-1A1D-4E61-B5FE-C95185EF2648}" type="presOf" srcId="{9EF41CC5-EF3B-4A6D-8229-3F1333EADFB3}" destId="{67D48337-9200-42EF-A956-8FC92E9B78D2}" srcOrd="1" destOrd="0" presId="urn:microsoft.com/office/officeart/2016/7/layout/LinearBlockProcessNumbered"/>
    <dgm:cxn modelId="{B9FDDAF6-ABE3-43D5-A54F-4A0002D3FD47}" type="presOf" srcId="{EF449C32-A7AE-4099-9E9B-9E2F736A89CE}" destId="{975C752B-C37A-4BA6-A3AE-2202A141404A}" srcOrd="0" destOrd="0" presId="urn:microsoft.com/office/officeart/2016/7/layout/LinearBlockProcessNumbered"/>
    <dgm:cxn modelId="{6A5BED3A-71F8-4A71-9E51-1F50D58497B5}" type="presParOf" srcId="{579698BD-D232-4926-8D7B-29A69B90858B}" destId="{3DD5B223-886E-4FC7-BDA1-ECA869A474EC}" srcOrd="0" destOrd="0" presId="urn:microsoft.com/office/officeart/2016/7/layout/LinearBlockProcessNumbered"/>
    <dgm:cxn modelId="{50ED9B3F-B939-4662-8866-7D833C2E0794}" type="presParOf" srcId="{3DD5B223-886E-4FC7-BDA1-ECA869A474EC}" destId="{DA3A6BD4-857F-4C66-97FA-B1E1C180A950}" srcOrd="0" destOrd="0" presId="urn:microsoft.com/office/officeart/2016/7/layout/LinearBlockProcessNumbered"/>
    <dgm:cxn modelId="{0D013F25-1B82-4F7B-AEF4-E93C2E95B0C3}" type="presParOf" srcId="{3DD5B223-886E-4FC7-BDA1-ECA869A474EC}" destId="{BBA91679-4684-4A04-8AEB-03038C78A75C}" srcOrd="1" destOrd="0" presId="urn:microsoft.com/office/officeart/2016/7/layout/LinearBlockProcessNumbered"/>
    <dgm:cxn modelId="{1E713196-E09A-42B0-BC2D-5294D0D9C36F}" type="presParOf" srcId="{3DD5B223-886E-4FC7-BDA1-ECA869A474EC}" destId="{5F398AEE-BC0F-4F30-99FA-92D67A176C2D}" srcOrd="2" destOrd="0" presId="urn:microsoft.com/office/officeart/2016/7/layout/LinearBlockProcessNumbered"/>
    <dgm:cxn modelId="{F8935481-B234-48A2-8E9B-6F423817537E}" type="presParOf" srcId="{579698BD-D232-4926-8D7B-29A69B90858B}" destId="{3C27A223-AC17-40BD-B7C5-0447661C2934}" srcOrd="1" destOrd="0" presId="urn:microsoft.com/office/officeart/2016/7/layout/LinearBlockProcessNumbered"/>
    <dgm:cxn modelId="{2A71550B-14EE-4B95-A40C-E132F64E84DB}" type="presParOf" srcId="{579698BD-D232-4926-8D7B-29A69B90858B}" destId="{0864151C-845B-4A50-9755-7EE613694D81}" srcOrd="2" destOrd="0" presId="urn:microsoft.com/office/officeart/2016/7/layout/LinearBlockProcessNumbered"/>
    <dgm:cxn modelId="{819F34FD-11F2-459D-B90D-FA1539737ADA}" type="presParOf" srcId="{0864151C-845B-4A50-9755-7EE613694D81}" destId="{00AE7F27-0E5D-4AFB-ACD6-B5A19E79EA42}" srcOrd="0" destOrd="0" presId="urn:microsoft.com/office/officeart/2016/7/layout/LinearBlockProcessNumbered"/>
    <dgm:cxn modelId="{FAA4A22E-63A9-40D7-AF37-15573F3C350A}" type="presParOf" srcId="{0864151C-845B-4A50-9755-7EE613694D81}" destId="{975C752B-C37A-4BA6-A3AE-2202A141404A}" srcOrd="1" destOrd="0" presId="urn:microsoft.com/office/officeart/2016/7/layout/LinearBlockProcessNumbered"/>
    <dgm:cxn modelId="{ABA4B620-C848-4944-B91E-2E492EED893C}" type="presParOf" srcId="{0864151C-845B-4A50-9755-7EE613694D81}" destId="{C5BDCA19-B754-421E-A6CC-628F80FC74CB}" srcOrd="2" destOrd="0" presId="urn:microsoft.com/office/officeart/2016/7/layout/LinearBlockProcessNumbered"/>
    <dgm:cxn modelId="{981D06A1-F8EB-4C14-9C2A-EA505D9C81FA}" type="presParOf" srcId="{579698BD-D232-4926-8D7B-29A69B90858B}" destId="{3E36C1DA-E751-469B-91D5-B7ADF3790DAB}" srcOrd="3" destOrd="0" presId="urn:microsoft.com/office/officeart/2016/7/layout/LinearBlockProcessNumbered"/>
    <dgm:cxn modelId="{D7BB022A-2504-497B-9672-D97F4CB95B15}" type="presParOf" srcId="{579698BD-D232-4926-8D7B-29A69B90858B}" destId="{19974A3A-09A4-40DE-BB0F-D9AED1ACB06E}" srcOrd="4" destOrd="0" presId="urn:microsoft.com/office/officeart/2016/7/layout/LinearBlockProcessNumbered"/>
    <dgm:cxn modelId="{A085F843-0169-43CB-B042-74EAB6E1674B}" type="presParOf" srcId="{19974A3A-09A4-40DE-BB0F-D9AED1ACB06E}" destId="{CAD62F17-E99D-4FEF-B376-961CA4CB20EB}" srcOrd="0" destOrd="0" presId="urn:microsoft.com/office/officeart/2016/7/layout/LinearBlockProcessNumbered"/>
    <dgm:cxn modelId="{A179DBCD-25F3-44B6-BAA7-26EBC7B29448}" type="presParOf" srcId="{19974A3A-09A4-40DE-BB0F-D9AED1ACB06E}" destId="{E20811D6-E5D4-4C9E-AABF-9E0E1902CA2C}" srcOrd="1" destOrd="0" presId="urn:microsoft.com/office/officeart/2016/7/layout/LinearBlockProcessNumbered"/>
    <dgm:cxn modelId="{7429BDE6-E17F-4E08-960D-D62B256C81F6}" type="presParOf" srcId="{19974A3A-09A4-40DE-BB0F-D9AED1ACB06E}" destId="{67D48337-9200-42EF-A956-8FC92E9B78D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A6BD4-857F-4C66-97FA-B1E1C180A950}">
      <dsp:nvSpPr>
        <dsp:cNvPr id="0" name=""/>
        <dsp:cNvSpPr/>
      </dsp:nvSpPr>
      <dsp:spPr>
        <a:xfrm>
          <a:off x="603" y="83281"/>
          <a:ext cx="2446176" cy="29354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628" tIns="0" rIns="24162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Normalize burnout among parents caregiving for kiddos with extra needs</a:t>
          </a:r>
        </a:p>
      </dsp:txBody>
      <dsp:txXfrm>
        <a:off x="603" y="1257446"/>
        <a:ext cx="2446176" cy="1761246"/>
      </dsp:txXfrm>
    </dsp:sp>
    <dsp:sp modelId="{BBA91679-4684-4A04-8AEB-03038C78A75C}">
      <dsp:nvSpPr>
        <dsp:cNvPr id="0" name=""/>
        <dsp:cNvSpPr/>
      </dsp:nvSpPr>
      <dsp:spPr>
        <a:xfrm>
          <a:off x="603" y="83281"/>
          <a:ext cx="2446176" cy="117416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628" tIns="165100" rIns="241628" bIns="165100" numCol="1" spcCol="1270" anchor="ctr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/>
            <a:t>01</a:t>
          </a:r>
          <a:endParaRPr lang="en-US" sz="6300" kern="1200" dirty="0"/>
        </a:p>
      </dsp:txBody>
      <dsp:txXfrm>
        <a:off x="603" y="83281"/>
        <a:ext cx="2446176" cy="1174164"/>
      </dsp:txXfrm>
    </dsp:sp>
    <dsp:sp modelId="{00AE7F27-0E5D-4AFB-ACD6-B5A19E79EA42}">
      <dsp:nvSpPr>
        <dsp:cNvPr id="0" name=""/>
        <dsp:cNvSpPr/>
      </dsp:nvSpPr>
      <dsp:spPr>
        <a:xfrm>
          <a:off x="2642474" y="83281"/>
          <a:ext cx="2446176" cy="293541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628" tIns="0" rIns="24162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Review research on caregiver burnout</a:t>
          </a:r>
        </a:p>
      </dsp:txBody>
      <dsp:txXfrm>
        <a:off x="2642474" y="1257446"/>
        <a:ext cx="2446176" cy="1761246"/>
      </dsp:txXfrm>
    </dsp:sp>
    <dsp:sp modelId="{975C752B-C37A-4BA6-A3AE-2202A141404A}">
      <dsp:nvSpPr>
        <dsp:cNvPr id="0" name=""/>
        <dsp:cNvSpPr/>
      </dsp:nvSpPr>
      <dsp:spPr>
        <a:xfrm>
          <a:off x="2642474" y="83281"/>
          <a:ext cx="2446176" cy="117416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628" tIns="165100" rIns="241628" bIns="165100" numCol="1" spcCol="1270" anchor="ctr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/>
            <a:t>02</a:t>
          </a:r>
        </a:p>
      </dsp:txBody>
      <dsp:txXfrm>
        <a:off x="2642474" y="83281"/>
        <a:ext cx="2446176" cy="1174164"/>
      </dsp:txXfrm>
    </dsp:sp>
    <dsp:sp modelId="{CAD62F17-E99D-4FEF-B376-961CA4CB20EB}">
      <dsp:nvSpPr>
        <dsp:cNvPr id="0" name=""/>
        <dsp:cNvSpPr/>
      </dsp:nvSpPr>
      <dsp:spPr>
        <a:xfrm>
          <a:off x="5284344" y="83281"/>
          <a:ext cx="2446176" cy="293541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628" tIns="0" rIns="24162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Discuss specific tips, tools, and strategies for minimizing burnout</a:t>
          </a:r>
        </a:p>
      </dsp:txBody>
      <dsp:txXfrm>
        <a:off x="5284344" y="1257446"/>
        <a:ext cx="2446176" cy="1761246"/>
      </dsp:txXfrm>
    </dsp:sp>
    <dsp:sp modelId="{E20811D6-E5D4-4C9E-AABF-9E0E1902CA2C}">
      <dsp:nvSpPr>
        <dsp:cNvPr id="0" name=""/>
        <dsp:cNvSpPr/>
      </dsp:nvSpPr>
      <dsp:spPr>
        <a:xfrm>
          <a:off x="5284344" y="83281"/>
          <a:ext cx="2446176" cy="117416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628" tIns="165100" rIns="241628" bIns="165100" numCol="1" spcCol="1270" anchor="ctr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/>
            <a:t>03</a:t>
          </a:r>
        </a:p>
      </dsp:txBody>
      <dsp:txXfrm>
        <a:off x="5284344" y="83281"/>
        <a:ext cx="2446176" cy="1174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E9F4A-3394-4849-A9A5-2F724AB3FAF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1E5C0-2DF7-4339-BF52-35F44115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29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" name="Google Shape;263;p2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1E5C0-2DF7-4339-BF52-35F4411536C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373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1E5C0-2DF7-4339-BF52-35F4411536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32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1E5C0-2DF7-4339-BF52-35F4411536C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37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1E5C0-2DF7-4339-BF52-35F4411536C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89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295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58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0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54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444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935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5905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007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6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90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EA15526-7079-4B7B-987C-1B5FAE11A0FF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216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73ED0CC-082F-4160-86E5-0D6041F12778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897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up, coffee, food, beverage&#10;&#10;Description automatically generated">
            <a:extLst>
              <a:ext uri="{FF2B5EF4-FFF2-40B4-BE49-F238E27FC236}">
                <a16:creationId xmlns:a16="http://schemas.microsoft.com/office/drawing/2014/main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087120"/>
            <a:ext cx="9440034" cy="2648381"/>
          </a:xfrm>
        </p:spPr>
        <p:txBody>
          <a:bodyPr>
            <a:normAutofit/>
          </a:bodyPr>
          <a:lstStyle/>
          <a:p>
            <a:r>
              <a:rPr lang="en-US" sz="4000" dirty="0"/>
              <a:t>Caregiver burnout: </a:t>
            </a:r>
            <a:br>
              <a:rPr lang="en-US" sz="4000" dirty="0"/>
            </a:br>
            <a:r>
              <a:rPr lang="en-US" sz="4000" dirty="0"/>
              <a:t>Tangible &amp; realistic steps towards improving family quality of life</a:t>
            </a:r>
            <a:endParaRPr lang="en-US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910649"/>
            <a:ext cx="9440034" cy="1600465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Dr. Rachael L. Ellison</a:t>
            </a:r>
          </a:p>
          <a:p>
            <a:r>
              <a:rPr lang="en-US" sz="2800" dirty="0"/>
              <a:t>Noonan Syndrome Foundation Conference</a:t>
            </a:r>
          </a:p>
          <a:p>
            <a:r>
              <a:rPr lang="en-US" sz="2800"/>
              <a:t>7/30/2026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D7B-8FF5-4069-AFD1-F119C7D8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0994" y="168513"/>
            <a:ext cx="4915189" cy="1188720"/>
          </a:xfrm>
        </p:spPr>
        <p:txBody>
          <a:bodyPr/>
          <a:lstStyle/>
          <a:p>
            <a:r>
              <a:rPr lang="en-US" dirty="0"/>
              <a:t>Social aspects of </a:t>
            </a:r>
            <a:br>
              <a:rPr lang="en-US" dirty="0"/>
            </a:br>
            <a:r>
              <a:rPr lang="en-US" dirty="0"/>
              <a:t>caregiver burnout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A1A73-68EA-4961-93B0-038D38C3A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0" y="1445741"/>
            <a:ext cx="5334000" cy="5251437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Impact to siblings</a:t>
            </a:r>
          </a:p>
          <a:p>
            <a:pPr lvl="1"/>
            <a:r>
              <a:rPr lang="en-US" sz="2000" dirty="0"/>
              <a:t>Increased stress, increased feelings of responsibility, their own emotional reactions </a:t>
            </a:r>
          </a:p>
          <a:p>
            <a:pPr lvl="1"/>
            <a:r>
              <a:rPr lang="en-US" sz="2000" dirty="0"/>
              <a:t>Reduced attention from parents/caregivers </a:t>
            </a:r>
          </a:p>
          <a:p>
            <a:r>
              <a:rPr lang="en-US" sz="2400" dirty="0"/>
              <a:t>Friends “that understand”</a:t>
            </a:r>
          </a:p>
          <a:p>
            <a:pPr lvl="1"/>
            <a:r>
              <a:rPr lang="en-US" sz="2200" dirty="0"/>
              <a:t>Balancing optimism and positive outlook with not minimizing your experience</a:t>
            </a:r>
          </a:p>
          <a:p>
            <a:r>
              <a:rPr lang="en-US" sz="2400" dirty="0"/>
              <a:t>Caregiver reduced availability for social plans</a:t>
            </a:r>
          </a:p>
          <a:p>
            <a:pPr lvl="1"/>
            <a:r>
              <a:rPr lang="en-US" sz="2000" dirty="0"/>
              <a:t>Coordinating around endocrine injection timing </a:t>
            </a:r>
          </a:p>
          <a:p>
            <a:pPr lvl="1"/>
            <a:r>
              <a:rPr lang="en-US" sz="2000" dirty="0"/>
              <a:t>Childcare coverage</a:t>
            </a:r>
          </a:p>
          <a:p>
            <a:pPr lvl="1"/>
            <a:r>
              <a:rPr lang="en-US" sz="2000" dirty="0"/>
              <a:t>Not wanting to stay out late because exhausted, or expectations of disrupted sleep</a:t>
            </a:r>
          </a:p>
          <a:p>
            <a:pPr lvl="1"/>
            <a:r>
              <a:rPr lang="en-US" sz="2000" dirty="0"/>
              <a:t>Scheduling around kiddo appointments </a:t>
            </a:r>
          </a:p>
          <a:p>
            <a:r>
              <a:rPr lang="en-US" sz="2400" dirty="0"/>
              <a:t>Marital strain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7E168A-C404-412A-96BF-FB35B2CFC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93214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6BA379-0958-4C72-AF03-E3C1AF49BF62}"/>
              </a:ext>
            </a:extLst>
          </p:cNvPr>
          <p:cNvSpPr txBox="1"/>
          <p:nvPr/>
        </p:nvSpPr>
        <p:spPr>
          <a:xfrm>
            <a:off x="9304638" y="6475855"/>
            <a:ext cx="27926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Image generated with </a:t>
            </a:r>
            <a:r>
              <a:rPr lang="en-US" sz="1000" dirty="0" err="1"/>
              <a:t>GhatGPT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529397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AD3E5-8470-460F-90E9-21BC1821B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Where we can intervene for reduced impact of caregiver burden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F947C-F96E-47F9-89C6-D28A20DA9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5" y="2638044"/>
            <a:ext cx="9112367" cy="3663902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Across studies, caregiver burden is best understood as occurring across five interconnected domains: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Emotional: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chronic stress, grief, uncertainty, hypervigilance, anxiety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Physical: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fatigue, sleep loss, pain, impact on personal health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Financial: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lost wages, healthcare costs, insurance challenges, increased caregiver support costs, cost of specialized products/clothes, etc.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Social: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isolation, disrupted relationships, reduced leisure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Systemic: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fragmented care, bureaucracy, care coordination, difficulty accessing services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DAB00DA7-3C16-4AA9-889F-620A9C16E82A}"/>
              </a:ext>
            </a:extLst>
          </p:cNvPr>
          <p:cNvSpPr/>
          <p:nvPr/>
        </p:nvSpPr>
        <p:spPr>
          <a:xfrm>
            <a:off x="2379411" y="3448638"/>
            <a:ext cx="716689" cy="682649"/>
          </a:xfrm>
          <a:prstGeom prst="star5">
            <a:avLst>
              <a:gd name="adj" fmla="val 25882"/>
              <a:gd name="hf" fmla="val 105146"/>
              <a:gd name="vf" fmla="val 11055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995794CD-0F0E-4995-81FE-F7EA016F780E}"/>
              </a:ext>
            </a:extLst>
          </p:cNvPr>
          <p:cNvSpPr/>
          <p:nvPr/>
        </p:nvSpPr>
        <p:spPr>
          <a:xfrm>
            <a:off x="2478265" y="4941881"/>
            <a:ext cx="518983" cy="494270"/>
          </a:xfrm>
          <a:prstGeom prst="star5">
            <a:avLst>
              <a:gd name="adj" fmla="val 25882"/>
              <a:gd name="hf" fmla="val 105146"/>
              <a:gd name="vf" fmla="val 11055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83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3584-E6CA-48E0-8878-4D1AE4DF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social isolation and increasing social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5083F-712A-4035-A44D-CDCEA4DCA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01" y="2736713"/>
            <a:ext cx="7729728" cy="3935751"/>
          </a:xfrm>
        </p:spPr>
        <p:txBody>
          <a:bodyPr>
            <a:normAutofit fontScale="92500"/>
          </a:bodyPr>
          <a:lstStyle/>
          <a:p>
            <a:r>
              <a:rPr lang="en-US" sz="2000" dirty="0"/>
              <a:t>Intentionality in calendar planning (e.g., trying to organize a monthly dinner, or bi-monthly calendar reminders to organize XYZ).</a:t>
            </a:r>
          </a:p>
          <a:p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Sometimes partner may be in different place/space in processing everything is going on- reflect if you need additional supports?</a:t>
            </a:r>
          </a:p>
          <a:p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 using Noonan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Syndrome groups to facilitate/organize meet-ups</a:t>
            </a:r>
          </a:p>
          <a:p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tools like FB groups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(e.g., even neighborhood parent groups) to see if you can organize a quarterly dinner for parents with kiddos with extra needs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Kiddos’ pediatric or hospital system may have opportunities for parent groups, or formal therapeutic parent support groups</a:t>
            </a:r>
          </a:p>
          <a:p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Coming to conferences like this!</a:t>
            </a:r>
          </a:p>
          <a:p>
            <a:endParaRPr lang="en-US" dirty="0"/>
          </a:p>
        </p:txBody>
      </p:sp>
      <p:pic>
        <p:nvPicPr>
          <p:cNvPr id="5122" name="Picture 2" descr="How Social Support Contributes to Mental Health">
            <a:extLst>
              <a:ext uri="{FF2B5EF4-FFF2-40B4-BE49-F238E27FC236}">
                <a16:creationId xmlns:a16="http://schemas.microsoft.com/office/drawing/2014/main" id="{87520D7C-2B1C-4055-A7A2-CD93E2122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183" y="3200400"/>
            <a:ext cx="4039362" cy="269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DEAA79-7AFF-415B-A2DC-9195C3385128}"/>
              </a:ext>
            </a:extLst>
          </p:cNvPr>
          <p:cNvSpPr txBox="1"/>
          <p:nvPr/>
        </p:nvSpPr>
        <p:spPr>
          <a:xfrm>
            <a:off x="6096000" y="6546457"/>
            <a:ext cx="6735750" cy="25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Image obtained from: https://www.verywellmind.com/social-support-for-psychological-health-4119970</a:t>
            </a:r>
          </a:p>
        </p:txBody>
      </p:sp>
    </p:spTree>
    <p:extLst>
      <p:ext uri="{BB962C8B-B14F-4D97-AF65-F5344CB8AC3E}">
        <p14:creationId xmlns:p14="http://schemas.microsoft.com/office/powerpoint/2010/main" val="2638355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3584-E6CA-48E0-8878-4D1AE4DF3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227" y="964692"/>
            <a:ext cx="8464377" cy="1188720"/>
          </a:xfrm>
        </p:spPr>
        <p:txBody>
          <a:bodyPr>
            <a:normAutofit fontScale="90000"/>
          </a:bodyPr>
          <a:lstStyle/>
          <a:p>
            <a:r>
              <a:rPr lang="en-US" dirty="0"/>
              <a:t>Working with your internal self-talk: dialectics and </a:t>
            </a:r>
            <a:r>
              <a:rPr lang="en-US" b="1" dirty="0"/>
              <a:t>self-compassion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5083F-712A-4035-A44D-CDCEA4DCA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2638044"/>
            <a:ext cx="11697729" cy="421995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Working with a kiddo with extra needs, especially if there are behavioral/ sensory/ neuropsychiatric needs, can be exhausting- and you are not a robot!</a:t>
            </a:r>
          </a:p>
          <a:p>
            <a:pPr lvl="1"/>
            <a:r>
              <a:rPr lang="en-US" sz="2000" dirty="0"/>
              <a:t>Sometimes we are not fully present. </a:t>
            </a:r>
          </a:p>
          <a:p>
            <a:pPr lvl="1"/>
            <a:r>
              <a:rPr lang="en-US" sz="2000" dirty="0"/>
              <a:t>Sometimes we may not give 100%. </a:t>
            </a:r>
          </a:p>
          <a:p>
            <a:pPr lvl="1"/>
            <a:r>
              <a:rPr lang="en-US" sz="2000" dirty="0"/>
              <a:t>Sometimes we may lose our temper, or not be our best self. </a:t>
            </a:r>
          </a:p>
          <a:p>
            <a:r>
              <a:rPr lang="en-US" sz="2400" b="1" dirty="0"/>
              <a:t>Practicing dialectic thoughts-</a:t>
            </a:r>
            <a:r>
              <a:rPr lang="en-US" sz="2400" dirty="0"/>
              <a:t> holding space for two contradictory/opposing thoughts</a:t>
            </a:r>
          </a:p>
          <a:p>
            <a:pPr marL="0" indent="0" algn="ctr">
              <a:buNone/>
            </a:pPr>
            <a:r>
              <a:rPr lang="en-US" sz="2800" i="1" dirty="0"/>
              <a:t>“I’m </a:t>
            </a:r>
            <a:r>
              <a:rPr lang="en-US" sz="2800" b="1" i="1" dirty="0"/>
              <a:t>doing the best that I can in this moment </a:t>
            </a:r>
          </a:p>
          <a:p>
            <a:pPr marL="0" indent="0" algn="ctr">
              <a:buNone/>
            </a:pPr>
            <a:r>
              <a:rPr lang="en-US" sz="2800" i="1" dirty="0"/>
              <a:t>AND </a:t>
            </a:r>
          </a:p>
          <a:p>
            <a:pPr marL="0" indent="0" algn="ctr">
              <a:buNone/>
            </a:pPr>
            <a:r>
              <a:rPr lang="en-US" sz="2800" i="1" dirty="0"/>
              <a:t>maybe I could have handled that better”</a:t>
            </a:r>
          </a:p>
        </p:txBody>
      </p:sp>
    </p:spTree>
    <p:extLst>
      <p:ext uri="{BB962C8B-B14F-4D97-AF65-F5344CB8AC3E}">
        <p14:creationId xmlns:p14="http://schemas.microsoft.com/office/powerpoint/2010/main" val="3314004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3584-E6CA-48E0-8878-4D1AE4DF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 planning for routine, scheduled time away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5083F-712A-4035-A44D-CDCEA4DCA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751" y="2638044"/>
            <a:ext cx="9971904" cy="421995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Working with partner/family in weekly or monthly calendar planning to schedule in protected time for you (bonus points if you can care out some activities you enjoy or that recharge you)</a:t>
            </a:r>
          </a:p>
          <a:p>
            <a:r>
              <a:rPr lang="en-US" sz="2400" dirty="0"/>
              <a:t>Avoid the ‘all or nothing’ trap</a:t>
            </a:r>
          </a:p>
          <a:p>
            <a:pPr lvl="1"/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E.g.: Can you get a walk around the block by yourself? </a:t>
            </a:r>
          </a:p>
          <a:p>
            <a:pPr lvl="1"/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 minutes away vs. an afternoon or full day? </a:t>
            </a:r>
          </a:p>
          <a:p>
            <a:pPr lvl="1"/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Can someone else help do bedtime and you just get ready for bed early and start an audiobook or show but you’re still at home? </a:t>
            </a:r>
            <a:r>
              <a:rPr lang="en-US" sz="24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(my favorite) </a:t>
            </a:r>
          </a:p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Intentionally planning and scheduling (or pre-discussing intentionally) can also help to reduce the guilt of not helping the other parent/caregiver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43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3584-E6CA-48E0-8878-4D1AE4DF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around task burden with joint caregiver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5083F-712A-4035-A44D-CDCEA4DCA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697" y="2638044"/>
            <a:ext cx="11269362" cy="4219956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Self reflection</a:t>
            </a:r>
            <a:r>
              <a:rPr lang="en-US" sz="2400" dirty="0"/>
              <a:t>, and then </a:t>
            </a:r>
            <a:r>
              <a:rPr lang="en-US" sz="2400" b="1" dirty="0"/>
              <a:t>communication</a:t>
            </a:r>
            <a:r>
              <a:rPr lang="en-US" sz="2400" dirty="0"/>
              <a:t> with joint caregiver:</a:t>
            </a:r>
          </a:p>
          <a:p>
            <a:pPr lvl="1"/>
            <a:r>
              <a:rPr lang="en-US" sz="2000" dirty="0"/>
              <a:t>Are there </a:t>
            </a:r>
            <a:r>
              <a:rPr lang="en-US" sz="2000" i="1" dirty="0"/>
              <a:t>certain tasks </a:t>
            </a:r>
            <a:r>
              <a:rPr lang="en-US" sz="2000" dirty="0"/>
              <a:t>that drain you more or stress you out more? </a:t>
            </a:r>
          </a:p>
          <a:p>
            <a:pPr lvl="1"/>
            <a:r>
              <a:rPr lang="en-US" sz="2000" i="1" dirty="0"/>
              <a:t>Certain times of day </a:t>
            </a:r>
            <a:r>
              <a:rPr lang="en-US" sz="2000" dirty="0"/>
              <a:t>where caregiving is more burdensome for you?</a:t>
            </a:r>
          </a:p>
          <a:p>
            <a:r>
              <a:rPr lang="en-US" sz="2400" dirty="0"/>
              <a:t>Can you </a:t>
            </a:r>
            <a:r>
              <a:rPr lang="en-US" sz="2400" b="1" dirty="0"/>
              <a:t>reallocate tasks </a:t>
            </a:r>
            <a:r>
              <a:rPr lang="en-US" sz="2400" dirty="0"/>
              <a:t>(even if not all the time, part of the time) </a:t>
            </a:r>
            <a:r>
              <a:rPr lang="en-US" sz="2400" i="1" dirty="0"/>
              <a:t>to reduce tasks that are more emotionally draining</a:t>
            </a:r>
            <a:r>
              <a:rPr lang="en-US" sz="2400" dirty="0"/>
              <a:t>?</a:t>
            </a:r>
          </a:p>
          <a:p>
            <a:pPr lvl="1"/>
            <a:r>
              <a:rPr lang="en-US" sz="2000" dirty="0"/>
              <a:t>E.g., If we’re both home, husband does bedtime with my kiddo with Noonan Syndrome most nights, I do at least 2 nights per week</a:t>
            </a:r>
          </a:p>
          <a:p>
            <a:pPr lvl="1"/>
            <a:r>
              <a:rPr lang="en-US" sz="2000" dirty="0"/>
              <a:t>E.g., I handle early morning with both kiddos, but husband almost exclusively does brushing of teeth </a:t>
            </a:r>
            <a:r>
              <a:rPr lang="en-US" sz="2000" i="1" dirty="0"/>
              <a:t>(I don’t know why but I absolutely hate doing this)</a:t>
            </a:r>
          </a:p>
          <a:p>
            <a:r>
              <a:rPr lang="en-US" sz="2400" dirty="0"/>
              <a:t>Having </a:t>
            </a:r>
            <a:r>
              <a:rPr lang="en-US" sz="2400" b="1" dirty="0"/>
              <a:t>choice</a:t>
            </a:r>
            <a:r>
              <a:rPr lang="en-US" sz="2400" dirty="0"/>
              <a:t> and </a:t>
            </a:r>
            <a:r>
              <a:rPr lang="en-US" sz="2400" b="1" dirty="0"/>
              <a:t>autonomy</a:t>
            </a:r>
            <a:r>
              <a:rPr lang="en-US" sz="2400" dirty="0"/>
              <a:t> of tasks can help, at times, to reduce the emotional burden of overall task/responsibility load</a:t>
            </a:r>
          </a:p>
        </p:txBody>
      </p:sp>
    </p:spTree>
    <p:extLst>
      <p:ext uri="{BB962C8B-B14F-4D97-AF65-F5344CB8AC3E}">
        <p14:creationId xmlns:p14="http://schemas.microsoft.com/office/powerpoint/2010/main" val="3984798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3584-E6CA-48E0-8878-4D1AE4DF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Communication between caregivers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5083F-712A-4035-A44D-CDCEA4DCA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541" y="2638044"/>
            <a:ext cx="10490885" cy="3985178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Chosen word between adults for being able to communicating discretely that need to “tap out and need support to step in”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Explicit communication of needs in stressful conversations</a:t>
            </a:r>
          </a:p>
          <a:p>
            <a:pPr lvl="1"/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want to just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Do you want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advice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Do you want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validation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NOT want your concerns to be minimized? </a:t>
            </a:r>
          </a:p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Self-reflection- do you know which fits for you? Which fits for your partner?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 you someone who needs the repetition of content in a discussion for closure?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Frustration when m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ismatch between communication needs (e.g., someone for who it’s cathartic to re-communicate or discuss vs. someone who that is frustrating to hear it again)</a:t>
            </a:r>
          </a:p>
          <a:p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916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3584-E6CA-48E0-8878-4D1AE4DF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Recognizing unseen effort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5083F-712A-4035-A44D-CDCEA4DCA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8044"/>
            <a:ext cx="11590637" cy="4219956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For some, there may be the experience of an unseen lift or invisible labor, especially if it ends up not being equitably distributed among caregivers</a:t>
            </a:r>
          </a:p>
          <a:p>
            <a:pPr lvl="1"/>
            <a:r>
              <a:rPr lang="en-US" sz="2400" dirty="0"/>
              <a:t>E.g., one person managing more of the medical appointment, or more of the communication with providers</a:t>
            </a:r>
          </a:p>
          <a:p>
            <a:pPr lvl="1"/>
            <a:r>
              <a:rPr lang="en-US" sz="2000" dirty="0"/>
              <a:t>Or </a:t>
            </a:r>
            <a:r>
              <a:rPr lang="en-US" sz="2400" dirty="0"/>
              <a:t>one person who is stepping in more to assist with childcare, or whose work day is more interrupted</a:t>
            </a:r>
          </a:p>
          <a:p>
            <a:r>
              <a:rPr lang="en-US" sz="2400" dirty="0"/>
              <a:t>It may not be realistic or practical to make the mental and time burden equitable- but what are ways that the person doing this aspect of heavy lifting can be ‘seen’?</a:t>
            </a:r>
          </a:p>
          <a:p>
            <a:pPr lvl="1"/>
            <a:r>
              <a:rPr lang="en-US" sz="2000" dirty="0"/>
              <a:t>If you are that person with unseen effort/labor- self-reflection on your own needs and communicate with your partner </a:t>
            </a:r>
          </a:p>
          <a:p>
            <a:pPr lvl="2"/>
            <a:r>
              <a:rPr lang="en-US" sz="2000" dirty="0"/>
              <a:t>Do you want time/space to be able to vent or go through in your day all those little things that you did or managed? </a:t>
            </a:r>
          </a:p>
          <a:p>
            <a:pPr lvl="2"/>
            <a:r>
              <a:rPr lang="en-US" sz="2000" dirty="0"/>
              <a:t>Do you want verbal validation (e.g., thank you for… XYZ)?</a:t>
            </a:r>
          </a:p>
        </p:txBody>
      </p:sp>
    </p:spTree>
    <p:extLst>
      <p:ext uri="{BB962C8B-B14F-4D97-AF65-F5344CB8AC3E}">
        <p14:creationId xmlns:p14="http://schemas.microsoft.com/office/powerpoint/2010/main" val="86260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F201-FDA0-4796-929A-91DCFC7EB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&amp; take home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E1F89-FB85-4217-B9A7-626CB58D6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818" y="2755249"/>
            <a:ext cx="7729728" cy="389868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It is normal to experience periods of increased caregiver burnout </a:t>
            </a:r>
          </a:p>
          <a:p>
            <a:r>
              <a:rPr lang="en-US" sz="2400" dirty="0"/>
              <a:t>Caregiver burnout is serious and can have significant impact on yourself and your family system</a:t>
            </a:r>
          </a:p>
          <a:p>
            <a:r>
              <a:rPr lang="en-US" sz="2400" dirty="0"/>
              <a:t>There are steps that you can take individually as well as within your family system to help reduce the impact of caregiver burnout </a:t>
            </a:r>
          </a:p>
          <a:p>
            <a:r>
              <a:rPr lang="en-US" sz="2400" dirty="0"/>
              <a:t>Being connected with larger communities such as this and coming to events like the Family Conference can help to reduce overall caregiver burnout – we’re glad you’re here!</a:t>
            </a:r>
          </a:p>
        </p:txBody>
      </p:sp>
      <p:pic>
        <p:nvPicPr>
          <p:cNvPr id="6146" name="Picture 2" descr="🌟REGISTRATION IS OPEN🌟 We are thrilled to announce that registration for  the 2026 Noonan Syndrome Family Conference in Austin, TX is officially  OPEN! ‼️EARLY BIRD PRICING is currently in effect! Don't delay -">
            <a:extLst>
              <a:ext uri="{FF2B5EF4-FFF2-40B4-BE49-F238E27FC236}">
                <a16:creationId xmlns:a16="http://schemas.microsoft.com/office/drawing/2014/main" id="{33EA2D12-5343-4577-8BCD-32A92E791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761" y="2454974"/>
            <a:ext cx="2898205" cy="289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Noonan Syndrome Foundation | noonan syndrome">
            <a:extLst>
              <a:ext uri="{FF2B5EF4-FFF2-40B4-BE49-F238E27FC236}">
                <a16:creationId xmlns:a16="http://schemas.microsoft.com/office/drawing/2014/main" id="{888CFDA8-397C-4664-9A5A-78C63424E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546" y="5099016"/>
            <a:ext cx="3739978" cy="196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861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3584-E6CA-48E0-8878-4D1AE4DF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err="1"/>
              <a:t>yoU</a:t>
            </a:r>
            <a:r>
              <a:rPr lang="en-US" dirty="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5083F-712A-4035-A44D-CDCEA4DCA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Any questions?</a:t>
            </a:r>
          </a:p>
          <a:p>
            <a:pPr algn="ctr"/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Feel free to approach me during the rest of the conference, or email me at rachael.ellison@rosalindfranklin.edu</a:t>
            </a:r>
          </a:p>
        </p:txBody>
      </p:sp>
    </p:spTree>
    <p:extLst>
      <p:ext uri="{BB962C8B-B14F-4D97-AF65-F5344CB8AC3E}">
        <p14:creationId xmlns:p14="http://schemas.microsoft.com/office/powerpoint/2010/main" val="778575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613740-C341-4D9A-8568-36E9652F50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72" b="23858"/>
          <a:stretch/>
        </p:blipFill>
        <p:spPr>
          <a:xfrm>
            <a:off x="2051988" y="1326888"/>
            <a:ext cx="2739902" cy="1741481"/>
          </a:xfrm>
          <a:prstGeom prst="rect">
            <a:avLst/>
          </a:prstGeom>
        </p:spPr>
      </p:pic>
      <p:sp>
        <p:nvSpPr>
          <p:cNvPr id="266" name="Google Shape;266;p21"/>
          <p:cNvSpPr txBox="1">
            <a:spLocks noGrp="1"/>
          </p:cNvSpPr>
          <p:nvPr>
            <p:ph type="title"/>
          </p:nvPr>
        </p:nvSpPr>
        <p:spPr>
          <a:xfrm>
            <a:off x="2381250" y="254940"/>
            <a:ext cx="740664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buSzPts val="4000"/>
            </a:pPr>
            <a:r>
              <a:rPr lang="en-US" dirty="0"/>
              <a:t>Introduction to Dr. Ellison</a:t>
            </a:r>
            <a:endParaRPr dirty="0"/>
          </a:p>
        </p:txBody>
      </p:sp>
      <p:pic>
        <p:nvPicPr>
          <p:cNvPr id="5122" name="Picture 2" descr="Location - Rosalind Franklin University">
            <a:extLst>
              <a:ext uri="{FF2B5EF4-FFF2-40B4-BE49-F238E27FC236}">
                <a16:creationId xmlns:a16="http://schemas.microsoft.com/office/drawing/2014/main" id="{E1265281-0E7A-4677-9265-3158B6504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720" y="2943213"/>
            <a:ext cx="4526180" cy="30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ichigan Avenue Neuropsychologists">
            <a:extLst>
              <a:ext uri="{FF2B5EF4-FFF2-40B4-BE49-F238E27FC236}">
                <a16:creationId xmlns:a16="http://schemas.microsoft.com/office/drawing/2014/main" id="{5CFD7F42-B668-43CF-AC56-9A8DACA84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1487482"/>
            <a:ext cx="3555311" cy="117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71BD29-CE51-433A-89FA-8F1D82F7B6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417" y="2885564"/>
            <a:ext cx="2716030" cy="36532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F19956-7BA0-42AF-99D3-BD6F4703D13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8773"/>
          <a:stretch/>
        </p:blipFill>
        <p:spPr>
          <a:xfrm>
            <a:off x="3096447" y="2885564"/>
            <a:ext cx="3846731" cy="36532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A748D-BEEC-43A4-BFF3-B31C0275A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Session goals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AED04DAF-1E3F-4397-8834-E64118E9B2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9566184"/>
              </p:ext>
            </p:extLst>
          </p:nvPr>
        </p:nvGraphicFramePr>
        <p:xfrm>
          <a:off x="2230438" y="2638425"/>
          <a:ext cx="7731125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89089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AD3E5-8470-460F-90E9-21BC1821B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on caregiver burnout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F947C-F96E-47F9-89C6-D28A20DA9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5" y="2638044"/>
            <a:ext cx="9112367" cy="4059318"/>
          </a:xfrm>
        </p:spPr>
        <p:txBody>
          <a:bodyPr>
            <a:normAutofit fontScale="925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Across studies, caregiver burnout is best understood as occurring across five interconnected domains: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Emotional: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chronic stress, grief, uncertainty, hypervigilance, anxiety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Physical: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fatigue, sleep loss, pain, impact on personal health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Financial: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lost wages, healthcare costs, insurance challenges, increased caregiver support costs, cost of specialized products/clothes, etc.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isolation, disrupted relationships, reduced leisure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Systemic: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fragmented care, bureaucracy, care coordination, difficulty accessing services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11244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AD3E5-8470-460F-90E9-21BC1821B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on caregiver burden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F947C-F96E-47F9-89C6-D28A20DA9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5" y="2638043"/>
            <a:ext cx="9112367" cy="4108745"/>
          </a:xfrm>
        </p:spPr>
        <p:txBody>
          <a:bodyPr>
            <a:normAutofit fontScale="925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Across studies, caregiver burden is best understood as occurring across five interconnected domains: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Emotional: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chronic stress, grief, uncertainty, hypervigilance, anxiety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Physical: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fatigue, sleep loss, pain, impact on personal health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Financial: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lost wages, healthcare costs, insurance challenges, increased caregiver support costs, cost of specialized products/clothes, etc.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isolation, disrupted relationships, reduced leisure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Systemic: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fragmented care, bureaucracy, care coordination, difficulty accessing services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0505D0-7D4D-4F44-A6B3-511F016A9C5F}"/>
              </a:ext>
            </a:extLst>
          </p:cNvPr>
          <p:cNvSpPr/>
          <p:nvPr/>
        </p:nvSpPr>
        <p:spPr>
          <a:xfrm>
            <a:off x="2557848" y="3428999"/>
            <a:ext cx="8785653" cy="2242751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35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AD3E5-8470-460F-90E9-21BC1821B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734" y="688147"/>
            <a:ext cx="9688531" cy="1188720"/>
          </a:xfrm>
        </p:spPr>
        <p:txBody>
          <a:bodyPr>
            <a:normAutofit/>
          </a:bodyPr>
          <a:lstStyle/>
          <a:p>
            <a:r>
              <a:rPr lang="en-US" dirty="0"/>
              <a:t>Emotional aspects of caregiver burnout: </a:t>
            </a:r>
            <a:br>
              <a:rPr lang="en-US" dirty="0"/>
            </a:br>
            <a:r>
              <a:rPr lang="en-US" dirty="0"/>
              <a:t>Noonan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F947C-F96E-47F9-89C6-D28A20DA9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271" y="2600974"/>
            <a:ext cx="7729728" cy="4022248"/>
          </a:xfrm>
        </p:spPr>
        <p:txBody>
          <a:bodyPr>
            <a:normAutofit/>
          </a:bodyPr>
          <a:lstStyle/>
          <a:p>
            <a:r>
              <a:rPr lang="en-US" sz="2000" dirty="0"/>
              <a:t>Stress of unknowns (e.g., waiting for periods of elevated risk to pass)</a:t>
            </a:r>
          </a:p>
          <a:p>
            <a:r>
              <a:rPr lang="en-US" sz="2000" dirty="0"/>
              <a:t>Unknown of medical or academic/cognitive functioning for kiddo in the future </a:t>
            </a:r>
          </a:p>
          <a:p>
            <a:r>
              <a:rPr lang="en-US" sz="2000" dirty="0"/>
              <a:t>Exhausting having to stay on top of so many different medical specialties in addition to behavioral and/or academic concerns</a:t>
            </a:r>
          </a:p>
          <a:p>
            <a:r>
              <a:rPr lang="en-US" sz="2000" dirty="0"/>
              <a:t>Vigilance staying on top of safety concerns:</a:t>
            </a:r>
          </a:p>
          <a:p>
            <a:pPr lvl="1"/>
            <a:r>
              <a:rPr lang="en-US" sz="1800" dirty="0"/>
              <a:t>Continuous concern about preventing medical crises, medication errors, equipment failures, or providers/sitters/other caregivers unfamiliar with kiddo’s condition</a:t>
            </a:r>
          </a:p>
          <a:p>
            <a:pPr lvl="1"/>
            <a:r>
              <a:rPr lang="en-US" sz="1800" dirty="0"/>
              <a:t>Emotional toll of managing self-harm type behaviors during periods of emotional dysregulation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2D4722-DE3D-4001-8802-0B0EF5976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601" y="2341480"/>
            <a:ext cx="4219957" cy="42199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4881B9-55EB-4AE9-B8E7-3D4785E4FF3D}"/>
              </a:ext>
            </a:extLst>
          </p:cNvPr>
          <p:cNvSpPr txBox="1"/>
          <p:nvPr/>
        </p:nvSpPr>
        <p:spPr>
          <a:xfrm>
            <a:off x="9302931" y="6587065"/>
            <a:ext cx="27926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Image generated with </a:t>
            </a:r>
            <a:r>
              <a:rPr lang="en-US" sz="1000" dirty="0" err="1"/>
              <a:t>GhatGPT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96639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AD3E5-8470-460F-90E9-21BC1821B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Emotional aspects of </a:t>
            </a:r>
            <a:br>
              <a:rPr lang="en-US" dirty="0"/>
            </a:br>
            <a:r>
              <a:rPr lang="en-US" dirty="0"/>
              <a:t>caregiver burnout,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F947C-F96E-47F9-89C6-D28A20DA9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2899" y="2412012"/>
            <a:ext cx="9554966" cy="3101983"/>
          </a:xfrm>
        </p:spPr>
        <p:txBody>
          <a:bodyPr>
            <a:normAutofit/>
          </a:bodyPr>
          <a:lstStyle/>
          <a:p>
            <a:r>
              <a:rPr lang="en-US" sz="2200" dirty="0"/>
              <a:t>Possibly experiencing stages of grief at initial diagnosis of with subsequent medical diagnoses/changes – and navigating caregivers’ timing of different stages</a:t>
            </a:r>
          </a:p>
          <a:p>
            <a:endParaRPr lang="en-US" sz="2200" dirty="0"/>
          </a:p>
        </p:txBody>
      </p:sp>
      <p:pic>
        <p:nvPicPr>
          <p:cNvPr id="1026" name="Picture 2" descr="5 Stages of Grief &amp; Coping | Sandstone Care">
            <a:extLst>
              <a:ext uri="{FF2B5EF4-FFF2-40B4-BE49-F238E27FC236}">
                <a16:creationId xmlns:a16="http://schemas.microsoft.com/office/drawing/2014/main" id="{0D4E05B8-195F-4BF8-A867-CD5EBB9DA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957" y="3288957"/>
            <a:ext cx="7138086" cy="356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913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8B151-FCDA-4279-8955-C1B7D194F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aspects of </a:t>
            </a:r>
            <a:br>
              <a:rPr lang="en-US" dirty="0"/>
            </a:br>
            <a:r>
              <a:rPr lang="en-US" dirty="0"/>
              <a:t>caregiver burnout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1A6B2-F8F3-42E7-8EC4-F1493DDE2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2832" y="2465049"/>
            <a:ext cx="6450227" cy="4034605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Accumulated dysregulated/disrupted sleep </a:t>
            </a:r>
          </a:p>
          <a:p>
            <a:pPr lvl="1"/>
            <a:r>
              <a:rPr lang="en-US" sz="2400" dirty="0"/>
              <a:t>chronic sleep deprivation, which can worsens mood, cognition, and physical health</a:t>
            </a:r>
          </a:p>
          <a:p>
            <a:r>
              <a:rPr lang="en-US" sz="2800" dirty="0"/>
              <a:t>Fatigue associated both with disrupted sleep, as well as general stress</a:t>
            </a:r>
          </a:p>
          <a:p>
            <a:r>
              <a:rPr lang="en-US" sz="2800" dirty="0"/>
              <a:t>Potentially reduced time/opportunities for self-care (e.g., meal prep; slowing being able to sit and eat; consistent physical activity)</a:t>
            </a:r>
          </a:p>
          <a:p>
            <a:endParaRPr lang="en-US" dirty="0"/>
          </a:p>
        </p:txBody>
      </p:sp>
      <p:pic>
        <p:nvPicPr>
          <p:cNvPr id="3074" name="Picture 2" descr="How Much Do Puppies Sleep?">
            <a:extLst>
              <a:ext uri="{FF2B5EF4-FFF2-40B4-BE49-F238E27FC236}">
                <a16:creationId xmlns:a16="http://schemas.microsoft.com/office/drawing/2014/main" id="{772D8C40-1CCB-490B-850A-CB6E89EB8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84" y="2688030"/>
            <a:ext cx="5030343" cy="335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B495C8-C5E8-4F8B-A613-88C526268946}"/>
              </a:ext>
            </a:extLst>
          </p:cNvPr>
          <p:cNvSpPr txBox="1"/>
          <p:nvPr/>
        </p:nvSpPr>
        <p:spPr>
          <a:xfrm>
            <a:off x="151106" y="6041592"/>
            <a:ext cx="51651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Image sourced from: https://www.akc.org/expert-advice/health/how-much-do-puppies-sleep/</a:t>
            </a:r>
          </a:p>
        </p:txBody>
      </p:sp>
    </p:spTree>
    <p:extLst>
      <p:ext uri="{BB962C8B-B14F-4D97-AF65-F5344CB8AC3E}">
        <p14:creationId xmlns:p14="http://schemas.microsoft.com/office/powerpoint/2010/main" val="3659228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065AB-F07F-4CE0-8C33-9C52A8DED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aspects of </a:t>
            </a:r>
            <a:br>
              <a:rPr lang="en-US" dirty="0"/>
            </a:br>
            <a:r>
              <a:rPr lang="en-US" dirty="0"/>
              <a:t>caregiver burnout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99593-DE91-4086-8B80-06448E5F3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271" y="2798497"/>
            <a:ext cx="7729728" cy="3812183"/>
          </a:xfrm>
        </p:spPr>
        <p:txBody>
          <a:bodyPr>
            <a:normAutofit/>
          </a:bodyPr>
          <a:lstStyle/>
          <a:p>
            <a:r>
              <a:rPr lang="en-US" sz="2400" dirty="0"/>
              <a:t>Additional costs for childcare (e.g., injection coverage + babysitter; caregivers/sitters with increased qualifications)</a:t>
            </a:r>
          </a:p>
          <a:p>
            <a:r>
              <a:rPr lang="en-US" sz="2400" dirty="0"/>
              <a:t>Impact of interventions/appointments/caregiving responsibilities on ability to work (at full capacity, or at all)</a:t>
            </a:r>
          </a:p>
          <a:p>
            <a:r>
              <a:rPr lang="en-US" sz="2400" dirty="0"/>
              <a:t>Cost of interventions not covered by insurance, or when maxing out benefits for the year</a:t>
            </a:r>
          </a:p>
          <a:p>
            <a:r>
              <a:rPr lang="en-US" sz="2400" dirty="0"/>
              <a:t>Financial cost of specialized products/clothes, etc. (e.g., $15 unfavored toothpaste; specialized interests; accommodating sensory needs, etc.)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AFC1D7-5C91-49A1-AF87-3A0B9D59C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278" y="2798497"/>
            <a:ext cx="4284722" cy="3429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B443BC-EE95-418F-B6DD-8DE3D1DECB56}"/>
              </a:ext>
            </a:extLst>
          </p:cNvPr>
          <p:cNvSpPr txBox="1"/>
          <p:nvPr/>
        </p:nvSpPr>
        <p:spPr>
          <a:xfrm>
            <a:off x="9302931" y="6587065"/>
            <a:ext cx="27926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Image generated with </a:t>
            </a:r>
            <a:r>
              <a:rPr lang="en-US" sz="1000" dirty="0" err="1"/>
              <a:t>GhatGPT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9518397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1657</Words>
  <Application>Microsoft Office PowerPoint</Application>
  <PresentationFormat>Widescreen</PresentationFormat>
  <Paragraphs>130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Courier New</vt:lpstr>
      <vt:lpstr>Gill Sans MT</vt:lpstr>
      <vt:lpstr>Symbol</vt:lpstr>
      <vt:lpstr>Times New Roman</vt:lpstr>
      <vt:lpstr>Parcel</vt:lpstr>
      <vt:lpstr>Caregiver burnout:  Tangible &amp; realistic steps towards improving family quality of life</vt:lpstr>
      <vt:lpstr>Introduction to Dr. Ellison</vt:lpstr>
      <vt:lpstr>Session goals</vt:lpstr>
      <vt:lpstr>Literature on caregiver burnout</vt:lpstr>
      <vt:lpstr>Literature on caregiver burden</vt:lpstr>
      <vt:lpstr>Emotional aspects of caregiver burnout:  Noonan syndrome</vt:lpstr>
      <vt:lpstr>Emotional aspects of  caregiver burnout, cont.</vt:lpstr>
      <vt:lpstr>Physical aspects of  caregiver burnout</vt:lpstr>
      <vt:lpstr>Financial aspects of  caregiver burnout</vt:lpstr>
      <vt:lpstr>Social aspects of  caregiver burnout</vt:lpstr>
      <vt:lpstr>Where we can intervene for reduced impact of caregiver burden</vt:lpstr>
      <vt:lpstr>Reducing social isolation and increasing social support</vt:lpstr>
      <vt:lpstr>Working with your internal self-talk: dialectics and self-compassion</vt:lpstr>
      <vt:lpstr>Calendar planning for routine, scheduled time away</vt:lpstr>
      <vt:lpstr>Communication around task burden with joint caregiver</vt:lpstr>
      <vt:lpstr>Improving Communication between caregivers</vt:lpstr>
      <vt:lpstr>Recognizing unseen effort</vt:lpstr>
      <vt:lpstr>Summary &amp; take home message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2026-08-03T14:49:27Z</dcterms:created>
  <dcterms:modified xsi:type="dcterms:W3CDTF">2026-08-03T14:49:40Z</dcterms:modified>
</cp:coreProperties>
</file>